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68" r:id="rId4"/>
    <p:sldId id="257" r:id="rId5"/>
    <p:sldId id="261" r:id="rId6"/>
    <p:sldId id="260" r:id="rId7"/>
    <p:sldId id="270" r:id="rId8"/>
    <p:sldId id="264" r:id="rId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107" d="100"/>
          <a:sy n="107" d="100"/>
        </p:scale>
        <p:origin x="672" y="-5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cardo Tomesani" userId="7c4d91ee-2063-4338-a0fb-0e395af38270" providerId="ADAL" clId="{C9421B35-D904-4B79-A1ED-69A616BB33DF}"/>
    <pc:docChg chg="undo custSel modSld">
      <pc:chgData name="Riccardo Tomesani" userId="7c4d91ee-2063-4338-a0fb-0e395af38270" providerId="ADAL" clId="{C9421B35-D904-4B79-A1ED-69A616BB33DF}" dt="2025-05-21T10:34:47.974" v="92" actId="1076"/>
      <pc:docMkLst>
        <pc:docMk/>
      </pc:docMkLst>
      <pc:sldChg chg="addSp delSp modSp mod">
        <pc:chgData name="Riccardo Tomesani" userId="7c4d91ee-2063-4338-a0fb-0e395af38270" providerId="ADAL" clId="{C9421B35-D904-4B79-A1ED-69A616BB33DF}" dt="2025-05-21T10:34:47.974" v="92" actId="1076"/>
        <pc:sldMkLst>
          <pc:docMk/>
          <pc:sldMk cId="741003450" sldId="264"/>
        </pc:sldMkLst>
        <pc:spChg chg="mod">
          <ac:chgData name="Riccardo Tomesani" userId="7c4d91ee-2063-4338-a0fb-0e395af38270" providerId="ADAL" clId="{C9421B35-D904-4B79-A1ED-69A616BB33DF}" dt="2025-05-21T09:29:51.213" v="71" actId="14838"/>
          <ac:spMkLst>
            <pc:docMk/>
            <pc:sldMk cId="741003450" sldId="264"/>
            <ac:spMk id="2" creationId="{7AF1FF77-6224-2A30-F173-EF8380FBD018}"/>
          </ac:spMkLst>
        </pc:spChg>
        <pc:spChg chg="mod">
          <ac:chgData name="Riccardo Tomesani" userId="7c4d91ee-2063-4338-a0fb-0e395af38270" providerId="ADAL" clId="{C9421B35-D904-4B79-A1ED-69A616BB33DF}" dt="2025-05-21T10:34:19.299" v="90" actId="20577"/>
          <ac:spMkLst>
            <pc:docMk/>
            <pc:sldMk cId="741003450" sldId="264"/>
            <ac:spMk id="3" creationId="{FEE51A0B-74C1-276A-2158-B675E42D9CB6}"/>
          </ac:spMkLst>
        </pc:spChg>
        <pc:picChg chg="add mod">
          <ac:chgData name="Riccardo Tomesani" userId="7c4d91ee-2063-4338-a0fb-0e395af38270" providerId="ADAL" clId="{C9421B35-D904-4B79-A1ED-69A616BB33DF}" dt="2025-05-21T09:27:44.979" v="62" actId="1076"/>
          <ac:picMkLst>
            <pc:docMk/>
            <pc:sldMk cId="741003450" sldId="264"/>
            <ac:picMk id="4" creationId="{8474EAA8-89D3-0A78-657A-4124B2D141B7}"/>
          </ac:picMkLst>
        </pc:picChg>
        <pc:picChg chg="mod">
          <ac:chgData name="Riccardo Tomesani" userId="7c4d91ee-2063-4338-a0fb-0e395af38270" providerId="ADAL" clId="{C9421B35-D904-4B79-A1ED-69A616BB33DF}" dt="2025-05-21T10:34:47.974" v="92" actId="1076"/>
          <ac:picMkLst>
            <pc:docMk/>
            <pc:sldMk cId="741003450" sldId="264"/>
            <ac:picMk id="5" creationId="{CA63C4A1-48A5-44E5-7346-15CDE0AE6161}"/>
          </ac:picMkLst>
        </pc:picChg>
        <pc:picChg chg="del">
          <ac:chgData name="Riccardo Tomesani" userId="7c4d91ee-2063-4338-a0fb-0e395af38270" providerId="ADAL" clId="{C9421B35-D904-4B79-A1ED-69A616BB33DF}" dt="2025-05-21T09:27:19.077" v="56" actId="478"/>
          <ac:picMkLst>
            <pc:docMk/>
            <pc:sldMk cId="741003450" sldId="264"/>
            <ac:picMk id="9" creationId="{DAEFD3B4-218E-EF2E-95FA-1799B615B92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D9FC34-F687-4800-8CD5-DE6BD10AFB7E}" type="datetimeFigureOut">
              <a:rPr lang="nl-BE" smtClean="0"/>
              <a:t>21/05/2025</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3FD33-E8F1-49F6-B0E3-7751F143AE60}" type="slidenum">
              <a:rPr lang="nl-BE" smtClean="0"/>
              <a:t>‹#›</a:t>
            </a:fld>
            <a:endParaRPr lang="nl-BE"/>
          </a:p>
        </p:txBody>
      </p:sp>
    </p:spTree>
    <p:extLst>
      <p:ext uri="{BB962C8B-B14F-4D97-AF65-F5344CB8AC3E}">
        <p14:creationId xmlns:p14="http://schemas.microsoft.com/office/powerpoint/2010/main" val="376816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A183FD33-E8F1-49F6-B0E3-7751F143AE60}" type="slidenum">
              <a:rPr lang="nl-BE" smtClean="0"/>
              <a:t>3</a:t>
            </a:fld>
            <a:endParaRPr lang="nl-BE"/>
          </a:p>
        </p:txBody>
      </p:sp>
    </p:spTree>
    <p:extLst>
      <p:ext uri="{BB962C8B-B14F-4D97-AF65-F5344CB8AC3E}">
        <p14:creationId xmlns:p14="http://schemas.microsoft.com/office/powerpoint/2010/main" val="3369234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A183FD33-E8F1-49F6-B0E3-7751F143AE60}" type="slidenum">
              <a:rPr lang="nl-BE" smtClean="0"/>
              <a:t>7</a:t>
            </a:fld>
            <a:endParaRPr lang="nl-BE"/>
          </a:p>
        </p:txBody>
      </p:sp>
    </p:spTree>
    <p:extLst>
      <p:ext uri="{BB962C8B-B14F-4D97-AF65-F5344CB8AC3E}">
        <p14:creationId xmlns:p14="http://schemas.microsoft.com/office/powerpoint/2010/main" val="45821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B1B04-3668-EE7D-6EA7-01E9C8D3F5F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F7739E48-7173-0BAB-1F50-325225C6E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C37DCA56-28F3-B9E9-16D7-A68ED50FD915}"/>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466448AC-47AC-E872-D90B-7F78071A8B0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43D83C5-F0D4-59DF-66FB-23E8930C2E39}"/>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1627209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53EE1-CB1D-310E-3DEF-8FB78FCCFC2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E10527E-FE3E-4BFF-AB2E-3D2DAB85F29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05CF39E-73A0-8FF4-86EC-834A239C61E0}"/>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59BC90DE-F10B-3F0A-D8DB-5B7BFDF47E4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A2314AA-2518-D1F9-5B47-B131754976EA}"/>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2797539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FA58CB-42D7-09DE-DAC7-89834BCD1D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D3F4083E-6FFF-79A2-6A68-73CB3449AA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5D67A2F-9069-2B66-3F76-7E70F696D6A8}"/>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47E4324D-67A5-FCE3-3682-D340CAFB6B0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8536A85-29A0-DB14-D3BD-3B669FBED9D0}"/>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1307028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04747C-07F5-37ED-2761-E52A46A215DA}"/>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BF41AED-E47D-9019-7CCB-56141CA4F11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8A123DCE-F909-0E09-C535-89D722AE080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DB73EBB7-BB5A-28A7-566E-E32086EE49B1}"/>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6" name="Tijdelijke aanduiding voor voettekst 5">
            <a:extLst>
              <a:ext uri="{FF2B5EF4-FFF2-40B4-BE49-F238E27FC236}">
                <a16:creationId xmlns:a16="http://schemas.microsoft.com/office/drawing/2014/main" id="{D9F788CC-1D14-78B7-8B31-3E1451B9A8A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9AEE79B-2E57-AAEF-66D5-DD3E7A70E9FF}"/>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599632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D740B-0BE6-1C48-5796-8592C2E35805}"/>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A4C7498F-6442-34F9-AB5C-43E3866344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ADE5439-02AC-023D-711A-FB553D97D7A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B81F990D-0318-4AB8-6B73-BA63406723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A895DCA-65B9-9C81-6E1C-56F6C693DB4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68A79CD0-8ACC-FF6F-2EE0-47EFE8A92EBF}"/>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8" name="Tijdelijke aanduiding voor voettekst 7">
            <a:extLst>
              <a:ext uri="{FF2B5EF4-FFF2-40B4-BE49-F238E27FC236}">
                <a16:creationId xmlns:a16="http://schemas.microsoft.com/office/drawing/2014/main" id="{EE81CAE9-6356-977E-B97E-1EB88A825F30}"/>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0CA8AFAC-7BA2-EEA2-A0A0-5D8EA2AE5176}"/>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805072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2DBDC4-74D1-E424-06C4-58CBD700C54C}"/>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73428B08-E308-55E8-247C-86397A5FF22E}"/>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4" name="Tijdelijke aanduiding voor voettekst 3">
            <a:extLst>
              <a:ext uri="{FF2B5EF4-FFF2-40B4-BE49-F238E27FC236}">
                <a16:creationId xmlns:a16="http://schemas.microsoft.com/office/drawing/2014/main" id="{D20DC448-3678-612E-26AE-2ED630509D60}"/>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B158FBCD-4BF9-1C5F-7234-036C6114F617}"/>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2400493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52E01CF-53E9-9E93-BAE9-11744A02BD2F}"/>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3" name="Tijdelijke aanduiding voor voettekst 2">
            <a:extLst>
              <a:ext uri="{FF2B5EF4-FFF2-40B4-BE49-F238E27FC236}">
                <a16:creationId xmlns:a16="http://schemas.microsoft.com/office/drawing/2014/main" id="{1844836C-E39D-7964-9262-AEC275C94EE2}"/>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D76BE930-72F4-B61A-079C-6B8D392EB64D}"/>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2213193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801F85-0BC5-DCD9-D954-503304926F0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6EB61D5-58BD-73AF-7863-84FE94E33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9B52614C-6454-9F70-3DE2-338312286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6D5D6F8-EDEA-C50A-ADFC-4959E5A5D6CA}"/>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6" name="Tijdelijke aanduiding voor voettekst 5">
            <a:extLst>
              <a:ext uri="{FF2B5EF4-FFF2-40B4-BE49-F238E27FC236}">
                <a16:creationId xmlns:a16="http://schemas.microsoft.com/office/drawing/2014/main" id="{D41D429D-BCC4-F75D-9EEB-3700AAFBBED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E00C91A-7A01-B3EA-4DD2-E656A31DA453}"/>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1311606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65C7AD-FBF2-FFAA-9264-37341215EA1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2C7F07BE-5450-5711-5F01-622E02167B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BCC1FB8E-39A6-E74E-2EC7-EF8C22116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4B8C1BB-F35B-4D8E-F4F5-0EAD7EC2C48E}"/>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6" name="Tijdelijke aanduiding voor voettekst 5">
            <a:extLst>
              <a:ext uri="{FF2B5EF4-FFF2-40B4-BE49-F238E27FC236}">
                <a16:creationId xmlns:a16="http://schemas.microsoft.com/office/drawing/2014/main" id="{883030B6-E1EA-CC60-C62D-466E441BBB0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FDF4063-191B-F48C-05A7-FC4A76D9ABF1}"/>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3992233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E9B7F-94D9-2D38-E3F1-E30DC5D032B9}"/>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A9DABEC-74A2-1E44-E332-C9FCE2C7869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5AA59C3-132B-AC6C-2DC6-6F10DE4C9883}"/>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FA030A74-CFDC-9B00-EDF0-0234B144A20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9782838-71E1-451B-A00F-D25D3F0478D2}"/>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1651510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D520CEE-A9CE-5F47-F803-7DFBECB7B7A1}"/>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99CBECBA-512E-23F1-875C-219F7DEAF00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6C4FE947-36BF-E768-05A0-D9012958C039}"/>
              </a:ext>
            </a:extLst>
          </p:cNvPr>
          <p:cNvSpPr>
            <a:spLocks noGrp="1"/>
          </p:cNvSpPr>
          <p:nvPr>
            <p:ph type="dt" sz="half" idx="10"/>
          </p:nvPr>
        </p:nvSpPr>
        <p:spPr/>
        <p:txBody>
          <a:body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C0A92F2A-6E03-2C54-8A5A-D030FE7E16D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75A536F-E67B-809F-87BE-7909EBC53A50}"/>
              </a:ext>
            </a:extLst>
          </p:cNvPr>
          <p:cNvSpPr>
            <a:spLocks noGrp="1"/>
          </p:cNvSpPr>
          <p:nvPr>
            <p:ph type="sldNum" sz="quarter" idx="12"/>
          </p:nvPr>
        </p:nvSpPr>
        <p:spPr/>
        <p:txBody>
          <a:bodyPr/>
          <a:lstStyle/>
          <a:p>
            <a:fld id="{EB433B31-A151-4244-B964-75AA466042D0}" type="slidenum">
              <a:rPr lang="nl-BE" smtClean="0"/>
              <a:t>‹#›</a:t>
            </a:fld>
            <a:endParaRPr lang="nl-BE"/>
          </a:p>
        </p:txBody>
      </p:sp>
    </p:spTree>
    <p:extLst>
      <p:ext uri="{BB962C8B-B14F-4D97-AF65-F5344CB8AC3E}">
        <p14:creationId xmlns:p14="http://schemas.microsoft.com/office/powerpoint/2010/main" val="4276132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FA69DF7-BFA8-AD05-E561-58E29797D8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2C91E7F-EFD6-B5CD-1A9C-BB05AC527A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E808207-540C-7744-D880-68DC0D0ABE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9368AA-DF27-4C51-875A-EE124D26E6C8}" type="datetimeFigureOut">
              <a:rPr lang="nl-BE" smtClean="0"/>
              <a:t>21/05/2025</a:t>
            </a:fld>
            <a:endParaRPr lang="nl-BE"/>
          </a:p>
        </p:txBody>
      </p:sp>
      <p:sp>
        <p:nvSpPr>
          <p:cNvPr id="5" name="Tijdelijke aanduiding voor voettekst 4">
            <a:extLst>
              <a:ext uri="{FF2B5EF4-FFF2-40B4-BE49-F238E27FC236}">
                <a16:creationId xmlns:a16="http://schemas.microsoft.com/office/drawing/2014/main" id="{19E86923-D402-06F4-9BF9-C0132FDB9E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6E16D460-F643-FA67-3C5B-4AAA9D03F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433B31-A151-4244-B964-75AA466042D0}" type="slidenum">
              <a:rPr lang="nl-BE" smtClean="0"/>
              <a:t>‹#›</a:t>
            </a:fld>
            <a:endParaRPr lang="nl-BE"/>
          </a:p>
        </p:txBody>
      </p:sp>
    </p:spTree>
    <p:extLst>
      <p:ext uri="{BB962C8B-B14F-4D97-AF65-F5344CB8AC3E}">
        <p14:creationId xmlns:p14="http://schemas.microsoft.com/office/powerpoint/2010/main" val="3127237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E7pt2Zwg79g"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hyperlink" Target="https://www.brugge.be/sites/default/files/2024-10/Kaart%20Autoluw%20gebied%202024.pdf" TargetMode="External"/><Relationship Id="rId3" Type="http://schemas.openxmlformats.org/officeDocument/2006/relationships/image" Target="../media/image17.png"/><Relationship Id="rId7" Type="http://schemas.openxmlformats.org/officeDocument/2006/relationships/hyperlink" Target="https://www.belgiantrain.be/en/travel-info/current/current-departure-times" TargetMode="External"/><Relationship Id="rId2" Type="http://schemas.openxmlformats.org/officeDocument/2006/relationships/hyperlink" Target="https://www.youtube.com/watch?v=E7pt2Zwg79g" TargetMode="External"/><Relationship Id="rId1" Type="http://schemas.openxmlformats.org/officeDocument/2006/relationships/slideLayout" Target="../slideLayouts/slideLayout2.xml"/><Relationship Id="rId6" Type="http://schemas.openxmlformats.org/officeDocument/2006/relationships/hyperlink" Target="https://maps.app.goo.gl/kz7bxsoHj5DTeTva7"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hyperlink" Target="https://www.google.com/maps/place/Free+Shuttlebus+to+city+center/@51.1981794,3.2190363,54m/data=!3m1!1e3!4m6!3m5!1s0x47c3516229787bf3:0x21d95378bc8038cf!8m2!3d51.1981759!4d3.219282!16s%2Fg%2F11k9fnb1hc?authuser=0&amp;entry=ttu&amp;g_ep=EgoyMDI1MDQwOS4wIKXMDSoASAFQAw%3D%3D" TargetMode="External"/><Relationship Id="rId3" Type="http://schemas.openxmlformats.org/officeDocument/2006/relationships/image" Target="../media/image19.png"/><Relationship Id="rId7" Type="http://schemas.openxmlformats.org/officeDocument/2006/relationships/hyperlink" Target="https://www.brugge.be/sites/default/files/2024-07/Centrumshuttle%20uurregeling_0.pdf" TargetMode="External"/><Relationship Id="rId2" Type="http://schemas.openxmlformats.org/officeDocument/2006/relationships/hyperlink" Target="https://www.youtube.com/watch?v=E7pt2Zwg79g" TargetMode="External"/><Relationship Id="rId1" Type="http://schemas.openxmlformats.org/officeDocument/2006/relationships/slideLayout" Target="../slideLayouts/slideLayout2.xml"/><Relationship Id="rId6" Type="http://schemas.openxmlformats.org/officeDocument/2006/relationships/hyperlink" Target="https://www.delijn.be/en/routeplanner/" TargetMode="External"/><Relationship Id="rId11" Type="http://schemas.openxmlformats.org/officeDocument/2006/relationships/hyperlink" Target="https://www.interparking.be/en/parkings/bruges/station/" TargetMode="External"/><Relationship Id="rId5" Type="http://schemas.openxmlformats.org/officeDocument/2006/relationships/hyperlink" Target="https://maps.app.goo.gl/qp7rR895wT4rXUd5A" TargetMode="External"/><Relationship Id="rId10" Type="http://schemas.openxmlformats.org/officeDocument/2006/relationships/image" Target="../media/image21.png"/><Relationship Id="rId4" Type="http://schemas.openxmlformats.org/officeDocument/2006/relationships/hyperlink" Target="https://www.google.com/maps/place/Brugge+Station+perron+A1/@51.1980845,3.2178417,77m/data=!3m1!1e3!4m14!1m7!3m6!1s0x47c350e753120e21:0xe17df23b83046877!2sBrugge!8m2!3d51.1976659!4d3.2178509!16s%2Fg%2F1hd_hmm03!3m5!1s0x47c350e755686867:0x6036723ec58edd8e!8m2!3d51.198158!4d3.217746!16s%2Fg%2F11ynxlbzz?authuser=0&amp;entry=ttu&amp;g_ep=EgoyMDI1MDQwOS4wIKXMDSoASAFQAw%3D%3D" TargetMode="External"/><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s://www.youtube.com/watch?v=E7pt2Zwg79g" TargetMode="External"/><Relationship Id="rId7" Type="http://schemas.openxmlformats.org/officeDocument/2006/relationships/image" Target="../media/image24.jpg"/><Relationship Id="rId2" Type="http://schemas.openxmlformats.org/officeDocument/2006/relationships/hyperlink" Target="https://www.google.com/maps/place/Crowne+Plaza+Bruges/@51.2097063,3.2236869,2472m/data=!3m1!1e3!4m9!3m8!1s0x47c350cf9244cb59:0x1cf6d2debbd94862!5m2!4m1!1i2!8m2!3d51.2091586!4d3.2272741!16s%2Fg%2F1tg4kj_5?authuser=0&amp;entry=ttu&amp;g_ep=EgoyMDI1MDQwOS4wIKXMDSoASAFQAw%3D%3D" TargetMode="Externa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https://panobirds.com/360/crowneplaza/" TargetMode="External"/><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hyperlink" Target="mailto:sealift@mcce-mil.com" TargetMode="External"/><Relationship Id="rId5" Type="http://schemas.openxmlformats.org/officeDocument/2006/relationships/hyperlink" Target="mailto:ist@mcce-mil.com" TargetMode="External"/><Relationship Id="rId4" Type="http://schemas.openxmlformats.org/officeDocument/2006/relationships/hyperlink" Target="mailto:Tom.ceunen@mil.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22" name="Afbeelding 21" descr="Afbeelding met buitenshuis, wolk, boom, gebouw&#10;&#10;Door AI gegenereerde inhoud is mogelijk onjuist.">
            <a:extLst>
              <a:ext uri="{FF2B5EF4-FFF2-40B4-BE49-F238E27FC236}">
                <a16:creationId xmlns:a16="http://schemas.microsoft.com/office/drawing/2014/main" id="{37EB9301-85E2-5261-9A74-D4E819AD25F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t="11765"/>
          <a:stretch/>
        </p:blipFill>
        <p:spPr>
          <a:xfrm>
            <a:off x="-1" y="10"/>
            <a:ext cx="12192001" cy="6857990"/>
          </a:xfrm>
          <a:prstGeom prst="rect">
            <a:avLst/>
          </a:prstGeom>
        </p:spPr>
      </p:pic>
      <p:sp>
        <p:nvSpPr>
          <p:cNvPr id="2" name="Titel 1">
            <a:extLst>
              <a:ext uri="{FF2B5EF4-FFF2-40B4-BE49-F238E27FC236}">
                <a16:creationId xmlns:a16="http://schemas.microsoft.com/office/drawing/2014/main" id="{23991B8F-68D9-BC45-2262-CD40A50BA383}"/>
              </a:ext>
            </a:extLst>
          </p:cNvPr>
          <p:cNvSpPr>
            <a:spLocks noGrp="1"/>
          </p:cNvSpPr>
          <p:nvPr>
            <p:ph type="ctrTitle"/>
          </p:nvPr>
        </p:nvSpPr>
        <p:spPr>
          <a:xfrm>
            <a:off x="1196656" y="2318612"/>
            <a:ext cx="9795637" cy="2220775"/>
          </a:xfrm>
        </p:spPr>
        <p:txBody>
          <a:bodyPr>
            <a:normAutofit fontScale="90000"/>
          </a:bodyPr>
          <a:lstStyle/>
          <a:p>
            <a:r>
              <a:rPr lang="en-GB" sz="4900" noProof="0" dirty="0">
                <a:solidFill>
                  <a:srgbClr val="FFFFFF"/>
                </a:solidFill>
                <a:latin typeface="Garamond" panose="02020404030301010803" pitchFamily="18" charset="0"/>
              </a:rPr>
              <a:t>50</a:t>
            </a:r>
            <a:r>
              <a:rPr lang="en-GB" sz="4900" baseline="30000" noProof="0" dirty="0">
                <a:solidFill>
                  <a:srgbClr val="FFFFFF"/>
                </a:solidFill>
                <a:latin typeface="Garamond" panose="02020404030301010803" pitchFamily="18" charset="0"/>
              </a:rPr>
              <a:t>th</a:t>
            </a:r>
            <a:r>
              <a:rPr lang="en-GB" sz="4900" noProof="0" dirty="0">
                <a:solidFill>
                  <a:srgbClr val="FFFFFF"/>
                </a:solidFill>
                <a:latin typeface="Garamond" panose="02020404030301010803" pitchFamily="18" charset="0"/>
              </a:rPr>
              <a:t> IST Ops &amp; 77</a:t>
            </a:r>
            <a:r>
              <a:rPr lang="en-GB" sz="4900" baseline="30000" noProof="0" dirty="0">
                <a:solidFill>
                  <a:srgbClr val="FFFFFF"/>
                </a:solidFill>
                <a:latin typeface="Garamond" panose="02020404030301010803" pitchFamily="18" charset="0"/>
              </a:rPr>
              <a:t>th</a:t>
            </a:r>
            <a:r>
              <a:rPr lang="en-GB" sz="4900" noProof="0" dirty="0">
                <a:solidFill>
                  <a:srgbClr val="FFFFFF"/>
                </a:solidFill>
                <a:latin typeface="Garamond" panose="02020404030301010803" pitchFamily="18" charset="0"/>
              </a:rPr>
              <a:t> SSC meeting</a:t>
            </a:r>
            <a:br>
              <a:rPr lang="en-GB" sz="4900" noProof="0" dirty="0">
                <a:solidFill>
                  <a:srgbClr val="FFFFFF"/>
                </a:solidFill>
                <a:latin typeface="Garamond" panose="02020404030301010803" pitchFamily="18" charset="0"/>
              </a:rPr>
            </a:br>
            <a:r>
              <a:rPr lang="en-GB" sz="4900" noProof="0" dirty="0">
                <a:solidFill>
                  <a:srgbClr val="FFFFFF"/>
                </a:solidFill>
                <a:latin typeface="Garamond" panose="02020404030301010803" pitchFamily="18" charset="0"/>
              </a:rPr>
              <a:t>in Bruges, Belgium</a:t>
            </a:r>
            <a:br>
              <a:rPr lang="en-GB" sz="4800" noProof="0" dirty="0">
                <a:solidFill>
                  <a:srgbClr val="FFFFFF"/>
                </a:solidFill>
                <a:latin typeface="Garamond" panose="02020404030301010803" pitchFamily="18" charset="0"/>
              </a:rPr>
            </a:br>
            <a:br>
              <a:rPr lang="en-GB" sz="4800" noProof="0" dirty="0">
                <a:solidFill>
                  <a:srgbClr val="FFFFFF"/>
                </a:solidFill>
                <a:latin typeface="Garamond" panose="02020404030301010803" pitchFamily="18" charset="0"/>
              </a:rPr>
            </a:br>
            <a:r>
              <a:rPr lang="en-GB" sz="3100" dirty="0">
                <a:solidFill>
                  <a:srgbClr val="FFFFFF"/>
                </a:solidFill>
                <a:latin typeface="Garamond" panose="02020404030301010803" pitchFamily="18" charset="0"/>
              </a:rPr>
              <a:t>22 - 26 September 2025</a:t>
            </a:r>
            <a:endParaRPr lang="en-GB" sz="4800" noProof="0" dirty="0">
              <a:solidFill>
                <a:srgbClr val="FFFFFF"/>
              </a:solidFill>
              <a:latin typeface="Garamond" panose="02020404030301010803" pitchFamily="18" charset="0"/>
            </a:endParaRPr>
          </a:p>
        </p:txBody>
      </p:sp>
      <p:pic>
        <p:nvPicPr>
          <p:cNvPr id="24" name="Afbeelding 23" descr="Afbeelding met cirkel, Graphics, symbool, clipart&#10;&#10;Door AI gegenereerde inhoud is mogelijk onjuist.">
            <a:extLst>
              <a:ext uri="{FF2B5EF4-FFF2-40B4-BE49-F238E27FC236}">
                <a16:creationId xmlns:a16="http://schemas.microsoft.com/office/drawing/2014/main" id="{0078FB23-3C3A-50D4-B091-50FD4B86ADC2}"/>
              </a:ext>
            </a:extLst>
          </p:cNvPr>
          <p:cNvPicPr>
            <a:picLocks noChangeAspect="1"/>
          </p:cNvPicPr>
          <p:nvPr/>
        </p:nvPicPr>
        <p:blipFill>
          <a:blip r:embed="rId5">
            <a:alphaModFix amt="65000"/>
            <a:extLst>
              <a:ext uri="{28A0092B-C50C-407E-A947-70E740481C1C}">
                <a14:useLocalDpi xmlns:a14="http://schemas.microsoft.com/office/drawing/2010/main" val="0"/>
              </a:ext>
            </a:extLst>
          </a:blip>
          <a:stretch>
            <a:fillRect/>
          </a:stretch>
        </p:blipFill>
        <p:spPr>
          <a:xfrm>
            <a:off x="103952" y="5209002"/>
            <a:ext cx="1584000" cy="1584000"/>
          </a:xfrm>
          <a:prstGeom prst="rect">
            <a:avLst/>
          </a:prstGeom>
        </p:spPr>
      </p:pic>
      <p:pic>
        <p:nvPicPr>
          <p:cNvPr id="5" name="Afbeelding 4" descr="Afbeelding met tekst, cirkel, schermopname, Graphics&#10;&#10;Door AI gegenereerde inhoud is mogelijk onjuist.">
            <a:extLst>
              <a:ext uri="{FF2B5EF4-FFF2-40B4-BE49-F238E27FC236}">
                <a16:creationId xmlns:a16="http://schemas.microsoft.com/office/drawing/2014/main" id="{09ED5A3C-EC7E-28DB-979B-71925C6051B6}"/>
              </a:ext>
            </a:extLst>
          </p:cNvPr>
          <p:cNvPicPr preferRelativeResize="0">
            <a:picLocks/>
          </p:cNvPicPr>
          <p:nvPr/>
        </p:nvPicPr>
        <p:blipFill>
          <a:blip r:embed="rId6">
            <a:alphaModFix amt="80000"/>
            <a:extLst>
              <a:ext uri="{28A0092B-C50C-407E-A947-70E740481C1C}">
                <a14:useLocalDpi xmlns:a14="http://schemas.microsoft.com/office/drawing/2010/main" val="0"/>
              </a:ext>
            </a:extLst>
          </a:blip>
          <a:stretch>
            <a:fillRect/>
          </a:stretch>
        </p:blipFill>
        <p:spPr>
          <a:xfrm>
            <a:off x="10504048" y="5209002"/>
            <a:ext cx="1584000" cy="1584000"/>
          </a:xfrm>
          <a:prstGeom prst="rect">
            <a:avLst/>
          </a:prstGeom>
        </p:spPr>
      </p:pic>
      <p:pic>
        <p:nvPicPr>
          <p:cNvPr id="7" name="Echonyra  Celtic Violin Goddess in Fire and Forest">
            <a:hlinkClick r:id="" action="ppaction://media"/>
            <a:extLst>
              <a:ext uri="{FF2B5EF4-FFF2-40B4-BE49-F238E27FC236}">
                <a16:creationId xmlns:a16="http://schemas.microsoft.com/office/drawing/2014/main" id="{DDCCD173-C793-3356-D0D2-A3F00E2D5E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235551" y="107028"/>
            <a:ext cx="487363" cy="487363"/>
          </a:xfrm>
          <a:prstGeom prst="rect">
            <a:avLst/>
          </a:prstGeom>
        </p:spPr>
      </p:pic>
    </p:spTree>
    <p:extLst>
      <p:ext uri="{BB962C8B-B14F-4D97-AF65-F5344CB8AC3E}">
        <p14:creationId xmlns:p14="http://schemas.microsoft.com/office/powerpoint/2010/main" val="1022177449"/>
      </p:ext>
    </p:extLst>
  </p:cSld>
  <p:clrMapOvr>
    <a:masterClrMapping/>
  </p:clrMapOvr>
  <mc:AlternateContent xmlns:mc="http://schemas.openxmlformats.org/markup-compatibility/2006" xmlns:p14="http://schemas.microsoft.com/office/powerpoint/2010/main">
    <mc:Choice Requires="p14">
      <p:transition p14:dur="10" advClick="0" advTm="7000"/>
    </mc:Choice>
    <mc:Fallback xmlns="">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3" presetClass="entr" presetSubtype="16"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4000" fill="hold"/>
                                        <p:tgtEl>
                                          <p:spTgt spid="2"/>
                                        </p:tgtEl>
                                        <p:attrNameLst>
                                          <p:attrName>ppt_w</p:attrName>
                                        </p:attrNameLst>
                                      </p:cBhvr>
                                      <p:tavLst>
                                        <p:tav tm="0">
                                          <p:val>
                                            <p:fltVal val="0"/>
                                          </p:val>
                                        </p:tav>
                                        <p:tav tm="100000">
                                          <p:val>
                                            <p:strVal val="#ppt_w"/>
                                          </p:val>
                                        </p:tav>
                                      </p:tavLst>
                                    </p:anim>
                                    <p:anim calcmode="lin" valueType="num">
                                      <p:cBhvr>
                                        <p:cTn id="11" dur="4000" fill="hold"/>
                                        <p:tgtEl>
                                          <p:spTgt spid="2"/>
                                        </p:tgtEl>
                                        <p:attrNameLst>
                                          <p:attrName>ppt_h</p:attrName>
                                        </p:attrNameLst>
                                      </p:cBhvr>
                                      <p:tavLst>
                                        <p:tav tm="0">
                                          <p:val>
                                            <p:fltVal val="0"/>
                                          </p:val>
                                        </p:tav>
                                        <p:tav tm="100000">
                                          <p:val>
                                            <p:strVal val="#ppt_h"/>
                                          </p:val>
                                        </p:tav>
                                      </p:tavLst>
                                    </p:anim>
                                    <p:animEffect transition="in" filter="fade">
                                      <p:cBhvr>
                                        <p:cTn id="12"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7"/>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18" name="Afbeelding 17" descr="Afbeelding met buitenshuis, wolk, hemel, panorama&#10;&#10;Door AI gegenereerde inhoud is mogelijk onjuist.">
            <a:extLst>
              <a:ext uri="{FF2B5EF4-FFF2-40B4-BE49-F238E27FC236}">
                <a16:creationId xmlns:a16="http://schemas.microsoft.com/office/drawing/2014/main" id="{481A7DFF-C4CA-A92C-B8D9-D1345EF759D9}"/>
              </a:ext>
            </a:extLst>
          </p:cNvPr>
          <p:cNvPicPr>
            <a:picLocks noChangeAspect="1"/>
          </p:cNvPicPr>
          <p:nvPr/>
        </p:nvPicPr>
        <p:blipFill>
          <a:blip r:embed="rId2">
            <a:extLst>
              <a:ext uri="{28A0092B-C50C-407E-A947-70E740481C1C}">
                <a14:useLocalDpi xmlns:a14="http://schemas.microsoft.com/office/drawing/2010/main" val="0"/>
              </a:ext>
            </a:extLst>
          </a:blip>
          <a:srcRect l="19031" r="12972" b="1"/>
          <a:stretch/>
        </p:blipFill>
        <p:spPr>
          <a:xfrm flipH="1">
            <a:off x="-1219" y="-9"/>
            <a:ext cx="12191695" cy="6858000"/>
          </a:xfrm>
          <a:prstGeom prst="rect">
            <a:avLst/>
          </a:prstGeom>
        </p:spPr>
      </p:pic>
      <p:sp>
        <p:nvSpPr>
          <p:cNvPr id="67" name="Freeform: Shape 66">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87718" y="1278965"/>
            <a:ext cx="4592444" cy="426719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9" name="Freeform: Shape 68">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49080" y="1374588"/>
            <a:ext cx="4315593" cy="40879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71" name="Freeform: Shape 70">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987224" y="1122042"/>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CF14DA1A-0006-A4E5-2A72-A9D3E17CEFBB}"/>
              </a:ext>
            </a:extLst>
          </p:cNvPr>
          <p:cNvSpPr>
            <a:spLocks noGrp="1"/>
          </p:cNvSpPr>
          <p:nvPr>
            <p:ph type="title"/>
          </p:nvPr>
        </p:nvSpPr>
        <p:spPr>
          <a:xfrm>
            <a:off x="1183208" y="2852654"/>
            <a:ext cx="4374545" cy="1730507"/>
          </a:xfrm>
        </p:spPr>
        <p:txBody>
          <a:bodyPr vert="horz" lIns="91440" tIns="45720" rIns="91440" bIns="45720" rtlCol="0" anchor="b">
            <a:normAutofit fontScale="90000"/>
          </a:bodyPr>
          <a:lstStyle/>
          <a:p>
            <a:pPr algn="ctr"/>
            <a:r>
              <a:rPr lang="en-US" sz="2400" dirty="0">
                <a:latin typeface="Garamond" panose="02020404030301010803" pitchFamily="18" charset="0"/>
                <a:ea typeface="+mn-ea"/>
                <a:cs typeface="+mn-cs"/>
              </a:rPr>
              <a:t>The Belgian Defence</a:t>
            </a:r>
            <a:r>
              <a:rPr lang="en-US" sz="2400" dirty="0">
                <a:latin typeface="Garamond" panose="02020404030301010803" pitchFamily="18" charset="0"/>
              </a:rPr>
              <a:t> is honored </a:t>
            </a:r>
            <a:br>
              <a:rPr lang="en-US" sz="2400" dirty="0">
                <a:latin typeface="Garamond" panose="02020404030301010803" pitchFamily="18" charset="0"/>
              </a:rPr>
            </a:br>
            <a:r>
              <a:rPr lang="en-US" sz="2400" dirty="0">
                <a:latin typeface="Garamond" panose="02020404030301010803" pitchFamily="18" charset="0"/>
              </a:rPr>
              <a:t>to welcome you to the medieval</a:t>
            </a:r>
            <a:br>
              <a:rPr lang="en-US" sz="2400" dirty="0">
                <a:latin typeface="Garamond" panose="02020404030301010803" pitchFamily="18" charset="0"/>
              </a:rPr>
            </a:br>
            <a:r>
              <a:rPr lang="en-US" sz="2400" dirty="0">
                <a:latin typeface="Garamond" panose="02020404030301010803" pitchFamily="18" charset="0"/>
              </a:rPr>
              <a:t>heart of </a:t>
            </a:r>
            <a:r>
              <a:rPr lang="en-US" sz="2400" dirty="0">
                <a:latin typeface="Garamond" panose="02020404030301010803" pitchFamily="18" charset="0"/>
                <a:hlinkClick r:id="rId3"/>
              </a:rPr>
              <a:t>Bruges</a:t>
            </a:r>
            <a:r>
              <a:rPr lang="en-US" sz="2400" dirty="0">
                <a:latin typeface="Garamond" panose="02020404030301010803" pitchFamily="18" charset="0"/>
              </a:rPr>
              <a:t>,</a:t>
            </a:r>
            <a:br>
              <a:rPr lang="en-US" sz="2400" dirty="0">
                <a:latin typeface="Garamond" panose="02020404030301010803" pitchFamily="18" charset="0"/>
                <a:ea typeface="+mn-ea"/>
                <a:cs typeface="+mn-cs"/>
              </a:rPr>
            </a:br>
            <a:r>
              <a:rPr lang="en-US" sz="2400" dirty="0">
                <a:latin typeface="Garamond" panose="02020404030301010803" pitchFamily="18" charset="0"/>
                <a:ea typeface="+mn-ea"/>
                <a:cs typeface="+mn-cs"/>
              </a:rPr>
              <a:t>where advanced Multinational Cooperation in Strategic Mobility meets the Timeless Charm of this Historic city.</a:t>
            </a:r>
          </a:p>
        </p:txBody>
      </p:sp>
      <p:sp>
        <p:nvSpPr>
          <p:cNvPr id="73" name="Freeform: Shape 72">
            <a:extLst>
              <a:ext uri="{FF2B5EF4-FFF2-40B4-BE49-F238E27FC236}">
                <a16:creationId xmlns:a16="http://schemas.microsoft.com/office/drawing/2014/main" id="{D289228A-771B-48F6-B5DF-7A63EA324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081120" y="3758637"/>
            <a:ext cx="2685902" cy="247174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5" name="Freeform: Shape 74">
            <a:extLst>
              <a:ext uri="{FF2B5EF4-FFF2-40B4-BE49-F238E27FC236}">
                <a16:creationId xmlns:a16="http://schemas.microsoft.com/office/drawing/2014/main" id="{31D5EF21-94C4-481A-BD01-3D29FB305B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845430" y="3616324"/>
            <a:ext cx="3051507" cy="2756367"/>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AB980901-8348-441D-BC47-AAB8C55E2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8973" y="2325120"/>
            <a:ext cx="2537979" cy="2944580"/>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9" name="Freeform: Shape 78">
            <a:extLst>
              <a:ext uri="{FF2B5EF4-FFF2-40B4-BE49-F238E27FC236}">
                <a16:creationId xmlns:a16="http://schemas.microsoft.com/office/drawing/2014/main" id="{9A5160F0-6244-48E8-9E71-1F51EA90C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25813" y="485983"/>
            <a:ext cx="2843929" cy="2556327"/>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2513D8C9-24E7-4F31-8B40-E3AF6235D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35614" y="2499229"/>
            <a:ext cx="2323437" cy="2595038"/>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3" name="Freeform: Shape 82">
            <a:extLst>
              <a:ext uri="{FF2B5EF4-FFF2-40B4-BE49-F238E27FC236}">
                <a16:creationId xmlns:a16="http://schemas.microsoft.com/office/drawing/2014/main" id="{9BDFF5CA-602C-465F-8BC3-59C996302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87359" y="357050"/>
            <a:ext cx="3172430" cy="28871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5" name="Tijdelijke aanduiding voor inhoud 14" descr="Afbeelding met gebouw, hemel, buitenshuis, water&#10;&#10;Door AI gegenereerde inhoud is mogelijk onjuist.">
            <a:extLst>
              <a:ext uri="{FF2B5EF4-FFF2-40B4-BE49-F238E27FC236}">
                <a16:creationId xmlns:a16="http://schemas.microsoft.com/office/drawing/2014/main" id="{58D66243-46A1-55B9-D116-2D9259BDAA9C}"/>
              </a:ext>
            </a:extLst>
          </p:cNvPr>
          <p:cNvPicPr>
            <a:picLocks noChangeAspect="1"/>
          </p:cNvPicPr>
          <p:nvPr/>
        </p:nvPicPr>
        <p:blipFill>
          <a:blip r:embed="rId4">
            <a:extLst>
              <a:ext uri="{28A0092B-C50C-407E-A947-70E740481C1C}">
                <a14:useLocalDpi xmlns:a14="http://schemas.microsoft.com/office/drawing/2010/main" val="0"/>
              </a:ext>
            </a:extLst>
          </a:blip>
          <a:srcRect l="18589" r="20750"/>
          <a:stretch/>
        </p:blipFill>
        <p:spPr>
          <a:xfrm>
            <a:off x="6359783" y="579726"/>
            <a:ext cx="2603820" cy="2350093"/>
          </a:xfrm>
          <a:custGeom>
            <a:avLst/>
            <a:gdLst/>
            <a:ahLst/>
            <a:cxnLst/>
            <a:rect l="l" t="t" r="r" b="b"/>
            <a:pathLst>
              <a:path w="2442835" h="2236365">
                <a:moveTo>
                  <a:pt x="1178694" y="0"/>
                </a:moveTo>
                <a:cubicBezTo>
                  <a:pt x="1426542" y="0"/>
                  <a:pt x="1608393" y="124353"/>
                  <a:pt x="1857551" y="314024"/>
                </a:cubicBezTo>
                <a:cubicBezTo>
                  <a:pt x="1885386" y="335216"/>
                  <a:pt x="1913222" y="356156"/>
                  <a:pt x="1940168" y="376379"/>
                </a:cubicBezTo>
                <a:cubicBezTo>
                  <a:pt x="2086213" y="486125"/>
                  <a:pt x="2224133" y="589796"/>
                  <a:pt x="2315923" y="702353"/>
                </a:cubicBezTo>
                <a:cubicBezTo>
                  <a:pt x="2403676" y="809955"/>
                  <a:pt x="2442835" y="917915"/>
                  <a:pt x="2442835" y="1052431"/>
                </a:cubicBezTo>
                <a:cubicBezTo>
                  <a:pt x="2442835" y="1389589"/>
                  <a:pt x="2341663" y="1692735"/>
                  <a:pt x="2157925" y="1906050"/>
                </a:cubicBezTo>
                <a:cubicBezTo>
                  <a:pt x="2068023" y="2010385"/>
                  <a:pt x="1960192" y="2091482"/>
                  <a:pt x="1837422" y="2147045"/>
                </a:cubicBezTo>
                <a:cubicBezTo>
                  <a:pt x="1706420" y="2206285"/>
                  <a:pt x="1558592" y="2236365"/>
                  <a:pt x="1397973" y="2236365"/>
                </a:cubicBezTo>
                <a:cubicBezTo>
                  <a:pt x="1227656" y="2236365"/>
                  <a:pt x="1055033" y="2204038"/>
                  <a:pt x="885082" y="2140253"/>
                </a:cubicBezTo>
                <a:cubicBezTo>
                  <a:pt x="719588" y="2078255"/>
                  <a:pt x="562062" y="1986944"/>
                  <a:pt x="429436" y="1876226"/>
                </a:cubicBezTo>
                <a:cubicBezTo>
                  <a:pt x="294504" y="1763618"/>
                  <a:pt x="188455" y="1635487"/>
                  <a:pt x="114279" y="1495506"/>
                </a:cubicBezTo>
                <a:cubicBezTo>
                  <a:pt x="38477" y="1352411"/>
                  <a:pt x="0" y="1203340"/>
                  <a:pt x="0" y="1052431"/>
                </a:cubicBezTo>
                <a:cubicBezTo>
                  <a:pt x="0" y="900449"/>
                  <a:pt x="61386" y="811692"/>
                  <a:pt x="189137" y="641019"/>
                </a:cubicBezTo>
                <a:cubicBezTo>
                  <a:pt x="219961" y="599856"/>
                  <a:pt x="251833" y="557266"/>
                  <a:pt x="284438" y="510435"/>
                </a:cubicBezTo>
                <a:cubicBezTo>
                  <a:pt x="533598" y="152646"/>
                  <a:pt x="801051" y="0"/>
                  <a:pt x="1178694" y="0"/>
                </a:cubicBezTo>
                <a:close/>
              </a:path>
            </a:pathLst>
          </a:custGeom>
        </p:spPr>
      </p:pic>
      <p:pic>
        <p:nvPicPr>
          <p:cNvPr id="11" name="Afbeelding 10" descr="Afbeelding met buitenshuis, gebouw, hemel, wolk&#10;&#10;Door AI gegenereerde inhoud is mogelijk onjuist.">
            <a:extLst>
              <a:ext uri="{FF2B5EF4-FFF2-40B4-BE49-F238E27FC236}">
                <a16:creationId xmlns:a16="http://schemas.microsoft.com/office/drawing/2014/main" id="{489A8DEA-567A-F4F1-B3A4-961591F1CE70}"/>
              </a:ext>
            </a:extLst>
          </p:cNvPr>
          <p:cNvPicPr>
            <a:picLocks noChangeAspect="1"/>
          </p:cNvPicPr>
          <p:nvPr/>
        </p:nvPicPr>
        <p:blipFill>
          <a:blip r:embed="rId5">
            <a:extLst>
              <a:ext uri="{28A0092B-C50C-407E-A947-70E740481C1C}">
                <a14:useLocalDpi xmlns:a14="http://schemas.microsoft.com/office/drawing/2010/main" val="0"/>
              </a:ext>
            </a:extLst>
          </a:blip>
          <a:srcRect l="28584" r="8315" b="-5"/>
          <a:stretch/>
        </p:blipFill>
        <p:spPr>
          <a:xfrm>
            <a:off x="6305271" y="3765168"/>
            <a:ext cx="2272677" cy="2404194"/>
          </a:xfrm>
          <a:custGeom>
            <a:avLst/>
            <a:gdLst/>
            <a:ahLst/>
            <a:cxnLst/>
            <a:rect l="l" t="t" r="r" b="b"/>
            <a:pathLst>
              <a:path w="2162369" h="2349722">
                <a:moveTo>
                  <a:pt x="1017608" y="0"/>
                </a:moveTo>
                <a:cubicBezTo>
                  <a:pt x="1343611" y="0"/>
                  <a:pt x="1636726" y="97316"/>
                  <a:pt x="1842983" y="274051"/>
                </a:cubicBezTo>
                <a:cubicBezTo>
                  <a:pt x="1943865" y="360525"/>
                  <a:pt x="2022280" y="464246"/>
                  <a:pt x="2076004" y="582337"/>
                </a:cubicBezTo>
                <a:cubicBezTo>
                  <a:pt x="2133284" y="708345"/>
                  <a:pt x="2162369" y="850538"/>
                  <a:pt x="2162369" y="1005035"/>
                </a:cubicBezTo>
                <a:cubicBezTo>
                  <a:pt x="2162369" y="1168860"/>
                  <a:pt x="2131110" y="1334903"/>
                  <a:pt x="2069437" y="1498376"/>
                </a:cubicBezTo>
                <a:cubicBezTo>
                  <a:pt x="2009489" y="1657562"/>
                  <a:pt x="1921200" y="1809084"/>
                  <a:pt x="1814146" y="1936654"/>
                </a:cubicBezTo>
                <a:cubicBezTo>
                  <a:pt x="1705264" y="2066444"/>
                  <a:pt x="1581372" y="2168450"/>
                  <a:pt x="1446023" y="2239799"/>
                </a:cubicBezTo>
                <a:cubicBezTo>
                  <a:pt x="1307663" y="2312711"/>
                  <a:pt x="1163523" y="2349722"/>
                  <a:pt x="1017608" y="2349722"/>
                </a:cubicBezTo>
                <a:cubicBezTo>
                  <a:pt x="870655" y="2349722"/>
                  <a:pt x="784834" y="2290675"/>
                  <a:pt x="619809" y="2167794"/>
                </a:cubicBezTo>
                <a:cubicBezTo>
                  <a:pt x="580008" y="2138146"/>
                  <a:pt x="538826" y="2107488"/>
                  <a:pt x="493546" y="2076126"/>
                </a:cubicBezTo>
                <a:cubicBezTo>
                  <a:pt x="147595" y="1836463"/>
                  <a:pt x="0" y="1579204"/>
                  <a:pt x="0" y="1215956"/>
                </a:cubicBezTo>
                <a:cubicBezTo>
                  <a:pt x="0" y="977555"/>
                  <a:pt x="120238" y="802636"/>
                  <a:pt x="303632" y="562975"/>
                </a:cubicBezTo>
                <a:cubicBezTo>
                  <a:pt x="324124" y="536201"/>
                  <a:pt x="344370" y="509426"/>
                  <a:pt x="363924" y="483507"/>
                </a:cubicBezTo>
                <a:cubicBezTo>
                  <a:pt x="470040" y="343029"/>
                  <a:pt x="570281" y="210366"/>
                  <a:pt x="679113" y="122074"/>
                </a:cubicBezTo>
                <a:cubicBezTo>
                  <a:pt x="783155" y="37666"/>
                  <a:pt x="887542" y="0"/>
                  <a:pt x="1017608" y="0"/>
                </a:cubicBezTo>
                <a:close/>
              </a:path>
            </a:pathLst>
          </a:custGeom>
        </p:spPr>
      </p:pic>
      <p:pic>
        <p:nvPicPr>
          <p:cNvPr id="13" name="Afbeelding 12" descr="Afbeelding met buitenshuis, hemel, wolk, gebouw&#10;&#10;Door AI gegenereerde inhoud is mogelijk onjuist.">
            <a:extLst>
              <a:ext uri="{FF2B5EF4-FFF2-40B4-BE49-F238E27FC236}">
                <a16:creationId xmlns:a16="http://schemas.microsoft.com/office/drawing/2014/main" id="{1572A10B-5958-F442-0C82-B689F00B0CB2}"/>
              </a:ext>
            </a:extLst>
          </p:cNvPr>
          <p:cNvPicPr>
            <a:picLocks noChangeAspect="1"/>
          </p:cNvPicPr>
          <p:nvPr/>
        </p:nvPicPr>
        <p:blipFill>
          <a:blip r:embed="rId6">
            <a:extLst>
              <a:ext uri="{28A0092B-C50C-407E-A947-70E740481C1C}">
                <a14:useLocalDpi xmlns:a14="http://schemas.microsoft.com/office/drawing/2010/main" val="0"/>
              </a:ext>
            </a:extLst>
          </a:blip>
          <a:srcRect l="21922" r="18657" b="-1"/>
          <a:stretch/>
        </p:blipFill>
        <p:spPr>
          <a:xfrm>
            <a:off x="9237306" y="2600139"/>
            <a:ext cx="2075470" cy="2331477"/>
          </a:xfrm>
          <a:custGeom>
            <a:avLst/>
            <a:gdLst/>
            <a:ahLst/>
            <a:cxnLst/>
            <a:rect l="l" t="t" r="r" b="b"/>
            <a:pathLst>
              <a:path w="2032624" h="2270234">
                <a:moveTo>
                  <a:pt x="1042023" y="1394"/>
                </a:moveTo>
                <a:cubicBezTo>
                  <a:pt x="1116189" y="4748"/>
                  <a:pt x="1192106" y="14167"/>
                  <a:pt x="1268930" y="29755"/>
                </a:cubicBezTo>
                <a:cubicBezTo>
                  <a:pt x="1391535" y="54633"/>
                  <a:pt x="1483561" y="110372"/>
                  <a:pt x="1567353" y="210433"/>
                </a:cubicBezTo>
                <a:cubicBezTo>
                  <a:pt x="1655005" y="315100"/>
                  <a:pt x="1727050" y="460263"/>
                  <a:pt x="1803312" y="613972"/>
                </a:cubicBezTo>
                <a:cubicBezTo>
                  <a:pt x="1817359" y="642327"/>
                  <a:pt x="1831914" y="671628"/>
                  <a:pt x="1846700" y="700973"/>
                </a:cubicBezTo>
                <a:cubicBezTo>
                  <a:pt x="1979027" y="963656"/>
                  <a:pt x="2062774" y="1152776"/>
                  <a:pt x="2022440" y="1379185"/>
                </a:cubicBezTo>
                <a:cubicBezTo>
                  <a:pt x="1960984" y="1724161"/>
                  <a:pt x="1778332" y="1940248"/>
                  <a:pt x="1411680" y="2101685"/>
                </a:cubicBezTo>
                <a:cubicBezTo>
                  <a:pt x="1363691" y="2122808"/>
                  <a:pt x="1319685" y="2144048"/>
                  <a:pt x="1277151" y="2164592"/>
                </a:cubicBezTo>
                <a:cubicBezTo>
                  <a:pt x="1100803" y="2249728"/>
                  <a:pt x="1009916" y="2289389"/>
                  <a:pt x="871393" y="2261281"/>
                </a:cubicBezTo>
                <a:cubicBezTo>
                  <a:pt x="733849" y="2233372"/>
                  <a:pt x="604240" y="2170653"/>
                  <a:pt x="486153" y="2074943"/>
                </a:cubicBezTo>
                <a:cubicBezTo>
                  <a:pt x="370639" y="1981296"/>
                  <a:pt x="271112" y="1860724"/>
                  <a:pt x="190435" y="1716637"/>
                </a:cubicBezTo>
                <a:cubicBezTo>
                  <a:pt x="111106" y="1575007"/>
                  <a:pt x="53516" y="1414221"/>
                  <a:pt x="23940" y="1251577"/>
                </a:cubicBezTo>
                <a:cubicBezTo>
                  <a:pt x="-6539" y="1084530"/>
                  <a:pt x="-7912" y="920860"/>
                  <a:pt x="19805" y="765277"/>
                </a:cubicBezTo>
                <a:cubicBezTo>
                  <a:pt x="45944" y="618551"/>
                  <a:pt x="97417" y="489074"/>
                  <a:pt x="172729" y="380360"/>
                </a:cubicBezTo>
                <a:cubicBezTo>
                  <a:pt x="243351" y="278485"/>
                  <a:pt x="334814" y="194980"/>
                  <a:pt x="444540" y="132150"/>
                </a:cubicBezTo>
                <a:cubicBezTo>
                  <a:pt x="612784" y="35855"/>
                  <a:pt x="819525" y="-8668"/>
                  <a:pt x="1042023" y="1394"/>
                </a:cubicBezTo>
                <a:close/>
              </a:path>
            </a:pathLst>
          </a:custGeom>
        </p:spPr>
      </p:pic>
    </p:spTree>
    <p:extLst>
      <p:ext uri="{BB962C8B-B14F-4D97-AF65-F5344CB8AC3E}">
        <p14:creationId xmlns:p14="http://schemas.microsoft.com/office/powerpoint/2010/main" val="793885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1500"/>
                                        <p:tgtEl>
                                          <p:spTgt spid="15"/>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500"/>
                                        <p:tgtEl>
                                          <p:spTgt spid="13"/>
                                        </p:tgtEl>
                                      </p:cBhvr>
                                    </p:animEffect>
                                  </p:childTnLst>
                                </p:cTn>
                              </p:par>
                            </p:childTnLst>
                          </p:cTn>
                        </p:par>
                        <p:par>
                          <p:cTn id="12" fill="hold">
                            <p:stCondLst>
                              <p:cond delay="35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79" name="Rectangle 1078">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40" name="Picture 16" descr="Bruges, stone bridge, evening, sunset, brick buildings, Brugge, cityscape,  Belgium, HD wallpaper | Peakpx">
            <a:extLst>
              <a:ext uri="{FF2B5EF4-FFF2-40B4-BE49-F238E27FC236}">
                <a16:creationId xmlns:a16="http://schemas.microsoft.com/office/drawing/2014/main" id="{1BDD1D20-5435-9C29-8994-A84C70BE8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482" r="29644" b="-1"/>
          <a:stretch/>
        </p:blipFill>
        <p:spPr bwMode="auto">
          <a:xfrm>
            <a:off x="20" y="10"/>
            <a:ext cx="2970445" cy="338326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800+ Free The Belfry Of Bruges &amp; Bruges Images - Pixabay">
            <a:extLst>
              <a:ext uri="{FF2B5EF4-FFF2-40B4-BE49-F238E27FC236}">
                <a16:creationId xmlns:a16="http://schemas.microsoft.com/office/drawing/2014/main" id="{75525231-DDFE-EE6E-BE44-5CE1AA6757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038" r="-3" b="9934"/>
          <a:stretch/>
        </p:blipFill>
        <p:spPr bwMode="auto">
          <a:xfrm>
            <a:off x="3072956" y="10"/>
            <a:ext cx="2970465"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200+ Bruges Town Hall Stock Photos, Pictures &amp; Royalty-Free Images -  iStock | Antwerp">
            <a:extLst>
              <a:ext uri="{FF2B5EF4-FFF2-40B4-BE49-F238E27FC236}">
                <a16:creationId xmlns:a16="http://schemas.microsoft.com/office/drawing/2014/main" id="{1C105204-D955-3472-328A-4FDD26870C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439" r="11219" b="4"/>
          <a:stretch/>
        </p:blipFill>
        <p:spPr bwMode="auto">
          <a:xfrm>
            <a:off x="6145909" y="10"/>
            <a:ext cx="297180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descr="Markt &amp; Belfort - Hotel de' Medici">
            <a:extLst>
              <a:ext uri="{FF2B5EF4-FFF2-40B4-BE49-F238E27FC236}">
                <a16:creationId xmlns:a16="http://schemas.microsoft.com/office/drawing/2014/main" id="{6806A6B2-D7D8-08C6-9D90-AEB7754BA9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1825" r="20305" b="3"/>
          <a:stretch/>
        </p:blipFill>
        <p:spPr bwMode="auto">
          <a:xfrm>
            <a:off x="9220200" y="10"/>
            <a:ext cx="2971800" cy="33832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elgium brugge 1080P, 2K, 4K, 5K HD wallpapers free download | Wallpaper  Flare">
            <a:extLst>
              <a:ext uri="{FF2B5EF4-FFF2-40B4-BE49-F238E27FC236}">
                <a16:creationId xmlns:a16="http://schemas.microsoft.com/office/drawing/2014/main" id="{7169EE5E-FDD6-AD41-DC96-495367B893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1" b="8614"/>
          <a:stretch/>
        </p:blipFill>
        <p:spPr bwMode="auto">
          <a:xfrm>
            <a:off x="-1018" y="3474720"/>
            <a:ext cx="6044438" cy="3383280"/>
          </a:xfrm>
          <a:prstGeom prst="rect">
            <a:avLst/>
          </a:prstGeom>
          <a:noFill/>
          <a:extLst>
            <a:ext uri="{909E8E84-426E-40DD-AFC4-6F175D3DCCD1}">
              <a14:hiddenFill xmlns:a14="http://schemas.microsoft.com/office/drawing/2010/main">
                <a:solidFill>
                  <a:srgbClr val="FFFFFF"/>
                </a:solidFill>
              </a14:hiddenFill>
            </a:ext>
          </a:extLst>
        </p:spPr>
      </p:pic>
      <p:sp>
        <p:nvSpPr>
          <p:cNvPr id="1080" name="Rectangle 1079">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685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924F0A7-1455-6F83-1150-AB2FE5ED3CAE}"/>
              </a:ext>
            </a:extLst>
          </p:cNvPr>
          <p:cNvSpPr>
            <a:spLocks noGrp="1"/>
          </p:cNvSpPr>
          <p:nvPr>
            <p:ph type="title"/>
          </p:nvPr>
        </p:nvSpPr>
        <p:spPr>
          <a:xfrm>
            <a:off x="6315515" y="3963912"/>
            <a:ext cx="5604387" cy="2404883"/>
          </a:xfrm>
        </p:spPr>
        <p:txBody>
          <a:bodyPr>
            <a:normAutofit/>
          </a:bodyPr>
          <a:lstStyle/>
          <a:p>
            <a:pPr algn="ctr"/>
            <a:r>
              <a:rPr lang="en-US" sz="2800" b="0" i="0" dirty="0">
                <a:effectLst/>
                <a:latin typeface="Garamond" panose="02020404030301010803" pitchFamily="18" charset="0"/>
              </a:rPr>
              <a:t>Bruges is a beautiful medieval city almost untouched by time.</a:t>
            </a:r>
            <a:br>
              <a:rPr lang="en-US" sz="2800" b="0" i="0" dirty="0">
                <a:effectLst/>
                <a:latin typeface="Garamond" panose="02020404030301010803" pitchFamily="18" charset="0"/>
              </a:rPr>
            </a:br>
            <a:r>
              <a:rPr lang="en-US" sz="2800" b="0" i="0" dirty="0">
                <a:effectLst/>
                <a:latin typeface="Garamond" panose="02020404030301010803" pitchFamily="18" charset="0"/>
              </a:rPr>
              <a:t> If you like jazz, you will be well catered for. </a:t>
            </a:r>
            <a:br>
              <a:rPr lang="en-US" sz="2800" b="0" i="0" dirty="0">
                <a:effectLst/>
                <a:latin typeface="Garamond" panose="02020404030301010803" pitchFamily="18" charset="0"/>
              </a:rPr>
            </a:br>
            <a:r>
              <a:rPr lang="en-US" sz="2800" b="0" i="0" dirty="0">
                <a:effectLst/>
                <a:latin typeface="Garamond" panose="02020404030301010803" pitchFamily="18" charset="0"/>
              </a:rPr>
              <a:t>If you like chocolate and beer, you will be in heaven.</a:t>
            </a:r>
            <a:endParaRPr lang="nl-BE" sz="6000" dirty="0">
              <a:latin typeface="Garamond" panose="02020404030301010803" pitchFamily="18" charset="0"/>
            </a:endParaRPr>
          </a:p>
        </p:txBody>
      </p:sp>
      <p:pic>
        <p:nvPicPr>
          <p:cNvPr id="1044" name="Picture 20" descr="Bruges Wallpapers - Wallpaper Cave">
            <a:extLst>
              <a:ext uri="{FF2B5EF4-FFF2-40B4-BE49-F238E27FC236}">
                <a16:creationId xmlns:a16="http://schemas.microsoft.com/office/drawing/2014/main" id="{89F4AF8A-9190-9097-DDEA-A85C4E16C0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474719"/>
            <a:ext cx="6043420" cy="33832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2472AD4-BD5A-51F5-6370-A74B8C107BE2}"/>
              </a:ext>
            </a:extLst>
          </p:cNvPr>
          <p:cNvPicPr>
            <a:picLocks noChangeAspect="1"/>
          </p:cNvPicPr>
          <p:nvPr/>
        </p:nvPicPr>
        <p:blipFill>
          <a:blip r:embed="rId9"/>
          <a:stretch>
            <a:fillRect/>
          </a:stretch>
        </p:blipFill>
        <p:spPr>
          <a:xfrm>
            <a:off x="3072953" y="-13"/>
            <a:ext cx="2970445" cy="3383291"/>
          </a:xfrm>
          <a:prstGeom prst="rect">
            <a:avLst/>
          </a:prstGeom>
        </p:spPr>
      </p:pic>
      <p:pic>
        <p:nvPicPr>
          <p:cNvPr id="7" name="Picture 26" descr="Belgium Wallpapers (93 images) - WallpaperCat">
            <a:extLst>
              <a:ext uri="{FF2B5EF4-FFF2-40B4-BE49-F238E27FC236}">
                <a16:creationId xmlns:a16="http://schemas.microsoft.com/office/drawing/2014/main" id="{6988546C-C84A-E000-B6A4-800E1EFF4D3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1555" y="-14"/>
            <a:ext cx="2970445" cy="338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0745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advTm="18000">
        <p15:prstTrans prst="pageCurlDouble"/>
      </p:transition>
    </mc:Choice>
    <mc:Fallback xmlns="">
      <p:transition spd="slow"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40"/>
                                        </p:tgtEl>
                                        <p:attrNameLst>
                                          <p:attrName>style.visibility</p:attrName>
                                        </p:attrNameLst>
                                      </p:cBhvr>
                                      <p:to>
                                        <p:strVal val="visible"/>
                                      </p:to>
                                    </p:set>
                                    <p:animEffect transition="in" filter="fade">
                                      <p:cBhvr>
                                        <p:cTn id="7" dur="1500"/>
                                        <p:tgtEl>
                                          <p:spTgt spid="1040"/>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034"/>
                                        </p:tgtEl>
                                        <p:attrNameLst>
                                          <p:attrName>style.visibility</p:attrName>
                                        </p:attrNameLst>
                                      </p:cBhvr>
                                      <p:to>
                                        <p:strVal val="visible"/>
                                      </p:to>
                                    </p:set>
                                    <p:animEffect transition="in" filter="fade">
                                      <p:cBhvr>
                                        <p:cTn id="11" dur="1500"/>
                                        <p:tgtEl>
                                          <p:spTgt spid="1034"/>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044"/>
                                        </p:tgtEl>
                                        <p:attrNameLst>
                                          <p:attrName>style.visibility</p:attrName>
                                        </p:attrNameLst>
                                      </p:cBhvr>
                                      <p:to>
                                        <p:strVal val="visible"/>
                                      </p:to>
                                    </p:set>
                                    <p:animEffect transition="in" filter="fade">
                                      <p:cBhvr>
                                        <p:cTn id="15" dur="1500"/>
                                        <p:tgtEl>
                                          <p:spTgt spid="1044"/>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500"/>
                                        <p:tgtEl>
                                          <p:spTgt spid="4"/>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500"/>
                                        <p:tgtEl>
                                          <p:spTgt spid="6"/>
                                        </p:tgtEl>
                                      </p:cBhvr>
                                    </p:animEffect>
                                  </p:childTnLst>
                                </p:cTn>
                              </p:par>
                            </p:childTnLst>
                          </p:cTn>
                        </p:par>
                        <p:par>
                          <p:cTn id="24" fill="hold">
                            <p:stCondLst>
                              <p:cond delay="7500"/>
                            </p:stCondLst>
                            <p:childTnLst>
                              <p:par>
                                <p:cTn id="25" presetID="10" presetClass="exit" presetSubtype="0" fill="hold" nodeType="afterEffect">
                                  <p:stCondLst>
                                    <p:cond delay="0"/>
                                  </p:stCondLst>
                                  <p:childTnLst>
                                    <p:animEffect transition="out" filter="fade">
                                      <p:cBhvr>
                                        <p:cTn id="26" dur="1500"/>
                                        <p:tgtEl>
                                          <p:spTgt spid="1044"/>
                                        </p:tgtEl>
                                      </p:cBhvr>
                                    </p:animEffect>
                                    <p:set>
                                      <p:cBhvr>
                                        <p:cTn id="27" dur="1" fill="hold">
                                          <p:stCondLst>
                                            <p:cond delay="1499"/>
                                          </p:stCondLst>
                                        </p:cTn>
                                        <p:tgtEl>
                                          <p:spTgt spid="1044"/>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030"/>
                                        </p:tgtEl>
                                        <p:attrNameLst>
                                          <p:attrName>style.visibility</p:attrName>
                                        </p:attrNameLst>
                                      </p:cBhvr>
                                      <p:to>
                                        <p:strVal val="visible"/>
                                      </p:to>
                                    </p:set>
                                    <p:animEffect transition="in" filter="fade">
                                      <p:cBhvr>
                                        <p:cTn id="30" dur="1500"/>
                                        <p:tgtEl>
                                          <p:spTgt spid="1030"/>
                                        </p:tgtEl>
                                      </p:cBhvr>
                                    </p:animEffect>
                                  </p:childTnLst>
                                </p:cTn>
                              </p:par>
                            </p:childTnLst>
                          </p:cTn>
                        </p:par>
                        <p:par>
                          <p:cTn id="31" fill="hold">
                            <p:stCondLst>
                              <p:cond delay="9000"/>
                            </p:stCondLst>
                            <p:childTnLst>
                              <p:par>
                                <p:cTn id="32" presetID="10" presetClass="exit" presetSubtype="0" fill="hold" nodeType="afterEffect">
                                  <p:stCondLst>
                                    <p:cond delay="0"/>
                                  </p:stCondLst>
                                  <p:childTnLst>
                                    <p:animEffect transition="out" filter="fade">
                                      <p:cBhvr>
                                        <p:cTn id="33" dur="1500"/>
                                        <p:tgtEl>
                                          <p:spTgt spid="6"/>
                                        </p:tgtEl>
                                      </p:cBhvr>
                                    </p:animEffect>
                                    <p:set>
                                      <p:cBhvr>
                                        <p:cTn id="34" dur="1" fill="hold">
                                          <p:stCondLst>
                                            <p:cond delay="1499"/>
                                          </p:stCondLst>
                                        </p:cTn>
                                        <p:tgtEl>
                                          <p:spTgt spid="6"/>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1042"/>
                                        </p:tgtEl>
                                        <p:attrNameLst>
                                          <p:attrName>style.visibility</p:attrName>
                                        </p:attrNameLst>
                                      </p:cBhvr>
                                      <p:to>
                                        <p:strVal val="visible"/>
                                      </p:to>
                                    </p:set>
                                    <p:animEffect transition="in" filter="fade">
                                      <p:cBhvr>
                                        <p:cTn id="37" dur="1500"/>
                                        <p:tgtEl>
                                          <p:spTgt spid="1042"/>
                                        </p:tgtEl>
                                      </p:cBhvr>
                                    </p:animEffect>
                                  </p:childTnLst>
                                </p:cTn>
                              </p:par>
                            </p:childTnLst>
                          </p:cTn>
                        </p:par>
                        <p:par>
                          <p:cTn id="38" fill="hold">
                            <p:stCondLst>
                              <p:cond delay="10500"/>
                            </p:stCondLst>
                            <p:childTnLst>
                              <p:par>
                                <p:cTn id="39" presetID="10" presetClass="exit" presetSubtype="0" fill="hold" nodeType="afterEffect">
                                  <p:stCondLst>
                                    <p:cond delay="0"/>
                                  </p:stCondLst>
                                  <p:childTnLst>
                                    <p:animEffect transition="out" filter="fade">
                                      <p:cBhvr>
                                        <p:cTn id="40" dur="1500"/>
                                        <p:tgtEl>
                                          <p:spTgt spid="4"/>
                                        </p:tgtEl>
                                      </p:cBhvr>
                                    </p:animEffect>
                                    <p:set>
                                      <p:cBhvr>
                                        <p:cTn id="41" dur="1" fill="hold">
                                          <p:stCondLst>
                                            <p:cond delay="1499"/>
                                          </p:stCondLst>
                                        </p:cTn>
                                        <p:tgtEl>
                                          <p:spTgt spid="4"/>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45000"/>
                <a:lumOff val="55000"/>
              </a:schemeClr>
            </a:gs>
            <a:gs pos="14000">
              <a:schemeClr val="accent1">
                <a:lumMod val="45000"/>
                <a:lumOff val="55000"/>
              </a:schemeClr>
            </a:gs>
            <a:gs pos="59000">
              <a:schemeClr val="accent1">
                <a:lumMod val="30000"/>
                <a:lumOff val="70000"/>
              </a:schemeClr>
            </a:gs>
          </a:gsLst>
          <a:lin ang="81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BE3724-1F9C-C53D-F8C1-B2E274DB2E19}"/>
              </a:ext>
            </a:extLst>
          </p:cNvPr>
          <p:cNvSpPr>
            <a:spLocks noGrp="1"/>
          </p:cNvSpPr>
          <p:nvPr>
            <p:ph type="title"/>
          </p:nvPr>
        </p:nvSpPr>
        <p:spPr>
          <a:xfrm>
            <a:off x="838200" y="295324"/>
            <a:ext cx="10515600" cy="1325563"/>
          </a:xfrm>
        </p:spPr>
        <p:txBody>
          <a:bodyPr>
            <a:noAutofit/>
          </a:bodyPr>
          <a:lstStyle/>
          <a:p>
            <a:pPr algn="ctr"/>
            <a:r>
              <a:rPr lang="en-US" dirty="0">
                <a:latin typeface="Garamond" panose="02020404030301010803" pitchFamily="18" charset="0"/>
              </a:rPr>
              <a:t>How to reach the historic center of </a:t>
            </a:r>
            <a:r>
              <a:rPr lang="en-US" dirty="0">
                <a:latin typeface="Garamond" panose="02020404030301010803" pitchFamily="18" charset="0"/>
                <a:hlinkClick r:id="rId2"/>
              </a:rPr>
              <a:t>Bruges</a:t>
            </a:r>
            <a:endParaRPr lang="en-GB" dirty="0">
              <a:latin typeface="Garamond" panose="02020404030301010803" pitchFamily="18" charset="0"/>
            </a:endParaRPr>
          </a:p>
        </p:txBody>
      </p:sp>
      <p:pic>
        <p:nvPicPr>
          <p:cNvPr id="5" name="Tijdelijke aanduiding voor inhoud 4" descr="Afbeelding met zwart, duisternis&#10;&#10;Door AI gegenereerde inhoud is mogelijk onjuist.">
            <a:extLst>
              <a:ext uri="{FF2B5EF4-FFF2-40B4-BE49-F238E27FC236}">
                <a16:creationId xmlns:a16="http://schemas.microsoft.com/office/drawing/2014/main" id="{EBE4A070-1A69-A727-0167-1BCC8BFB5E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521" y="1495059"/>
            <a:ext cx="1107770" cy="1107770"/>
          </a:xfrm>
        </p:spPr>
      </p:pic>
      <p:pic>
        <p:nvPicPr>
          <p:cNvPr id="11" name="Afbeelding 10" descr="Afbeelding met schermopname, schets, zwart-wit, zwart&#10;&#10;Door AI gegenereerde inhoud is mogelijk onjuist.">
            <a:extLst>
              <a:ext uri="{FF2B5EF4-FFF2-40B4-BE49-F238E27FC236}">
                <a16:creationId xmlns:a16="http://schemas.microsoft.com/office/drawing/2014/main" id="{CE0F6FC4-C111-7F6E-832C-37AA054C6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71" y="3461772"/>
            <a:ext cx="1325563" cy="1325563"/>
          </a:xfrm>
          <a:prstGeom prst="rect">
            <a:avLst/>
          </a:prstGeom>
        </p:spPr>
      </p:pic>
      <p:pic>
        <p:nvPicPr>
          <p:cNvPr id="13" name="Afbeelding 12" descr="Afbeelding met Hemellichaam, hemelse gebeurtenis, maanlicht, duisternis&#10;&#10;Door AI gegenereerde inhoud is mogelijk onjuist.">
            <a:extLst>
              <a:ext uri="{FF2B5EF4-FFF2-40B4-BE49-F238E27FC236}">
                <a16:creationId xmlns:a16="http://schemas.microsoft.com/office/drawing/2014/main" id="{176CEB78-453A-599A-6F31-71CF6F636B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22" y="5646279"/>
            <a:ext cx="1107770" cy="1107770"/>
          </a:xfrm>
          <a:prstGeom prst="rect">
            <a:avLst/>
          </a:prstGeom>
        </p:spPr>
      </p:pic>
      <p:sp>
        <p:nvSpPr>
          <p:cNvPr id="14" name="Tekstvak 13">
            <a:extLst>
              <a:ext uri="{FF2B5EF4-FFF2-40B4-BE49-F238E27FC236}">
                <a16:creationId xmlns:a16="http://schemas.microsoft.com/office/drawing/2014/main" id="{72D22B42-07BE-67A7-14E4-FC0B4DE2D7E4}"/>
              </a:ext>
            </a:extLst>
          </p:cNvPr>
          <p:cNvSpPr txBox="1"/>
          <p:nvPr/>
        </p:nvSpPr>
        <p:spPr>
          <a:xfrm>
            <a:off x="1448410" y="1633446"/>
            <a:ext cx="10586274" cy="877163"/>
          </a:xfrm>
          <a:prstGeom prst="rect">
            <a:avLst/>
          </a:prstGeom>
          <a:noFill/>
        </p:spPr>
        <p:txBody>
          <a:bodyPr wrap="square" rtlCol="0">
            <a:spAutoFit/>
          </a:bodyPr>
          <a:lstStyle/>
          <a:p>
            <a:r>
              <a:rPr lang="en-US" sz="1700" dirty="0">
                <a:latin typeface="Garamond" panose="02020404030301010803" pitchFamily="18" charset="0"/>
              </a:rPr>
              <a:t>Of the four Belgian airports, Brussels Airport Zaventem and Ostend-Bruges International Airport are the two best options for traveling to Bruges. These airports offer the most convenient connections to the historic city of Bruges. </a:t>
            </a:r>
          </a:p>
          <a:p>
            <a:r>
              <a:rPr lang="en-US" sz="1700" dirty="0">
                <a:latin typeface="Garamond" panose="02020404030301010803" pitchFamily="18" charset="0"/>
              </a:rPr>
              <a:t>Brussels South Charleroi Airport is an alternative, but it is not recommended due to its poor public transport links.</a:t>
            </a:r>
            <a:endParaRPr lang="en-GB" sz="1700" dirty="0">
              <a:latin typeface="Garamond" panose="02020404030301010803" pitchFamily="18" charset="0"/>
            </a:endParaRPr>
          </a:p>
        </p:txBody>
      </p:sp>
      <p:sp>
        <p:nvSpPr>
          <p:cNvPr id="16" name="Tekstvak 15">
            <a:extLst>
              <a:ext uri="{FF2B5EF4-FFF2-40B4-BE49-F238E27FC236}">
                <a16:creationId xmlns:a16="http://schemas.microsoft.com/office/drawing/2014/main" id="{F74972CF-53C6-354C-7F06-A0F7DA1FC8E5}"/>
              </a:ext>
            </a:extLst>
          </p:cNvPr>
          <p:cNvSpPr txBox="1"/>
          <p:nvPr/>
        </p:nvSpPr>
        <p:spPr>
          <a:xfrm>
            <a:off x="1448410" y="2639531"/>
            <a:ext cx="10586274" cy="2970044"/>
          </a:xfrm>
          <a:prstGeom prst="rect">
            <a:avLst/>
          </a:prstGeom>
          <a:noFill/>
        </p:spPr>
        <p:txBody>
          <a:bodyPr wrap="square" rtlCol="0">
            <a:spAutoFit/>
          </a:bodyPr>
          <a:lstStyle/>
          <a:p>
            <a:r>
              <a:rPr lang="en-US" sz="1700" u="sng" dirty="0">
                <a:latin typeface="Garamond" panose="02020404030301010803" pitchFamily="18" charset="0"/>
              </a:rPr>
              <a:t>From Brussels Airport Zaventem:</a:t>
            </a:r>
            <a:br>
              <a:rPr lang="en-US" sz="1700" dirty="0">
                <a:latin typeface="Garamond" panose="02020404030301010803" pitchFamily="18" charset="0"/>
              </a:rPr>
            </a:br>
            <a:r>
              <a:rPr lang="en-US" sz="1700" dirty="0">
                <a:latin typeface="Garamond" panose="02020404030301010803" pitchFamily="18" charset="0"/>
              </a:rPr>
              <a:t>Hourly direct trains to Bruges depart from the station beneath the terminal. Alternatively, take first a train to Brussels North, Brussels Central or Brussels South (midi/Zuid) and transfer to a train heading to Ostend, Knokke or </a:t>
            </a:r>
            <a:r>
              <a:rPr lang="en-US" sz="1700" dirty="0" err="1">
                <a:latin typeface="Garamond" panose="02020404030301010803" pitchFamily="18" charset="0"/>
              </a:rPr>
              <a:t>Blankenberge</a:t>
            </a:r>
            <a:r>
              <a:rPr lang="en-US" sz="1700" dirty="0">
                <a:latin typeface="Garamond" panose="02020404030301010803" pitchFamily="18" charset="0"/>
              </a:rPr>
              <a:t>. </a:t>
            </a:r>
            <a:br>
              <a:rPr lang="en-US" sz="1700" dirty="0">
                <a:latin typeface="Garamond" panose="02020404030301010803" pitchFamily="18" charset="0"/>
              </a:rPr>
            </a:br>
            <a:r>
              <a:rPr lang="en-US" sz="1700" dirty="0">
                <a:latin typeface="Garamond" panose="02020404030301010803" pitchFamily="18" charset="0"/>
              </a:rPr>
              <a:t>Total travel time is about 1 hour and 30 min.</a:t>
            </a:r>
            <a:endParaRPr lang="en-US" sz="1100" dirty="0">
              <a:latin typeface="Garamond" panose="02020404030301010803" pitchFamily="18" charset="0"/>
            </a:endParaRPr>
          </a:p>
          <a:p>
            <a:br>
              <a:rPr lang="en-US" sz="1700" dirty="0">
                <a:latin typeface="Garamond" panose="02020404030301010803" pitchFamily="18" charset="0"/>
              </a:rPr>
            </a:br>
            <a:r>
              <a:rPr lang="en-US" sz="1700" u="sng" dirty="0">
                <a:latin typeface="Garamond" panose="02020404030301010803" pitchFamily="18" charset="0"/>
              </a:rPr>
              <a:t>From Ostend-Bruges International Airport:</a:t>
            </a:r>
            <a:br>
              <a:rPr lang="en-US" sz="1700" dirty="0">
                <a:latin typeface="Garamond" panose="02020404030301010803" pitchFamily="18" charset="0"/>
              </a:rPr>
            </a:br>
            <a:r>
              <a:rPr lang="en-US" sz="1700" dirty="0">
                <a:latin typeface="Garamond" panose="02020404030301010803" pitchFamily="18" charset="0"/>
              </a:rPr>
              <a:t>Bus number 60 departs from the </a:t>
            </a:r>
            <a:r>
              <a:rPr lang="en-US" sz="1700" dirty="0">
                <a:latin typeface="Garamond" panose="02020404030301010803" pitchFamily="18" charset="0"/>
                <a:hlinkClick r:id="rId6"/>
              </a:rPr>
              <a:t>“</a:t>
            </a:r>
            <a:r>
              <a:rPr lang="en-US" sz="1700" dirty="0" err="1">
                <a:latin typeface="Garamond" panose="02020404030301010803" pitchFamily="18" charset="0"/>
                <a:hlinkClick r:id="rId6"/>
              </a:rPr>
              <a:t>Raversijde</a:t>
            </a:r>
            <a:r>
              <a:rPr lang="en-US" sz="1700" dirty="0">
                <a:latin typeface="Garamond" panose="02020404030301010803" pitchFamily="18" charset="0"/>
                <a:hlinkClick r:id="rId6"/>
              </a:rPr>
              <a:t> </a:t>
            </a:r>
            <a:r>
              <a:rPr lang="en-US" sz="1700" dirty="0" err="1">
                <a:latin typeface="Garamond" panose="02020404030301010803" pitchFamily="18" charset="0"/>
                <a:hlinkClick r:id="rId6"/>
              </a:rPr>
              <a:t>Luchthaven</a:t>
            </a:r>
            <a:r>
              <a:rPr lang="en-US" sz="1700" dirty="0">
                <a:latin typeface="Garamond" panose="02020404030301010803" pitchFamily="18" charset="0"/>
                <a:hlinkClick r:id="rId6"/>
              </a:rPr>
              <a:t>”</a:t>
            </a:r>
            <a:r>
              <a:rPr lang="en-US" sz="1700" dirty="0">
                <a:latin typeface="Garamond" panose="02020404030301010803" pitchFamily="18" charset="0"/>
              </a:rPr>
              <a:t> stop, right in front of the terminal, and takes you to Ostend Station in just 20 min. From here, three trains per hour go directly to Bruges. The ride takes about 15 min.</a:t>
            </a:r>
            <a:br>
              <a:rPr lang="en-US" sz="1700" dirty="0">
                <a:latin typeface="Garamond" panose="02020404030301010803" pitchFamily="18" charset="0"/>
              </a:rPr>
            </a:br>
            <a:endParaRPr lang="en-US" sz="1700" dirty="0">
              <a:latin typeface="Garamond" panose="02020404030301010803" pitchFamily="18" charset="0"/>
            </a:endParaRPr>
          </a:p>
          <a:p>
            <a:r>
              <a:rPr lang="en-US" sz="1700" dirty="0">
                <a:latin typeface="Garamond" panose="02020404030301010803" pitchFamily="18" charset="0"/>
              </a:rPr>
              <a:t>When taking the train to Bruges, be sure to choose 'Bruges' station and not 'Bruges-Saint-Pierre’.</a:t>
            </a:r>
          </a:p>
          <a:p>
            <a:r>
              <a:rPr lang="en-US" sz="1700" dirty="0">
                <a:latin typeface="Garamond" panose="02020404030301010803" pitchFamily="18" charset="0"/>
              </a:rPr>
              <a:t>For exact travel times and ticket prices, you can always use </a:t>
            </a:r>
            <a:r>
              <a:rPr lang="en-US" sz="1700" dirty="0">
                <a:latin typeface="Garamond" panose="02020404030301010803" pitchFamily="18" charset="0"/>
                <a:hlinkClick r:id="rId7"/>
              </a:rPr>
              <a:t>the journey planner of the national railway company</a:t>
            </a:r>
            <a:r>
              <a:rPr lang="en-US" sz="1700" dirty="0">
                <a:latin typeface="Garamond" panose="02020404030301010803" pitchFamily="18" charset="0"/>
              </a:rPr>
              <a:t>.</a:t>
            </a:r>
            <a:endParaRPr lang="en-GB" sz="1700" dirty="0">
              <a:latin typeface="Garamond" panose="02020404030301010803" pitchFamily="18" charset="0"/>
            </a:endParaRPr>
          </a:p>
        </p:txBody>
      </p:sp>
      <p:sp>
        <p:nvSpPr>
          <p:cNvPr id="19" name="Tekstvak 18">
            <a:extLst>
              <a:ext uri="{FF2B5EF4-FFF2-40B4-BE49-F238E27FC236}">
                <a16:creationId xmlns:a16="http://schemas.microsoft.com/office/drawing/2014/main" id="{302A49A4-82EC-1F5F-8BB2-DAA3035045D6}"/>
              </a:ext>
            </a:extLst>
          </p:cNvPr>
          <p:cNvSpPr txBox="1"/>
          <p:nvPr/>
        </p:nvSpPr>
        <p:spPr>
          <a:xfrm>
            <a:off x="1448410" y="5761582"/>
            <a:ext cx="10517448" cy="877163"/>
          </a:xfrm>
          <a:prstGeom prst="rect">
            <a:avLst/>
          </a:prstGeom>
          <a:noFill/>
        </p:spPr>
        <p:txBody>
          <a:bodyPr wrap="square" rtlCol="0">
            <a:spAutoFit/>
          </a:bodyPr>
          <a:lstStyle/>
          <a:p>
            <a:r>
              <a:rPr lang="en-US" sz="1700" dirty="0">
                <a:latin typeface="Garamond" panose="02020404030301010803" pitchFamily="18" charset="0"/>
              </a:rPr>
              <a:t>Another option to reach the picturesque city of Bruges from the airports is by rental car or taxi, offering flexibility and a direct route to the historic center. The best choice by taxi is to be dropped off directly at the hotel. </a:t>
            </a:r>
            <a:br>
              <a:rPr lang="en-US" sz="1700" dirty="0">
                <a:latin typeface="Garamond" panose="02020404030301010803" pitchFamily="18" charset="0"/>
              </a:rPr>
            </a:br>
            <a:r>
              <a:rPr lang="en-US" sz="1700" dirty="0">
                <a:latin typeface="Garamond" panose="02020404030301010803" pitchFamily="18" charset="0"/>
              </a:rPr>
              <a:t>When travelling by rental car please note that a </a:t>
            </a:r>
            <a:r>
              <a:rPr lang="en-US" sz="1700" dirty="0">
                <a:latin typeface="Garamond" panose="02020404030301010803" pitchFamily="18" charset="0"/>
                <a:hlinkClick r:id="rId8"/>
              </a:rPr>
              <a:t>low-traffic zone</a:t>
            </a:r>
            <a:r>
              <a:rPr lang="en-US" sz="1700" dirty="0">
                <a:latin typeface="Garamond" panose="02020404030301010803" pitchFamily="18" charset="0"/>
              </a:rPr>
              <a:t> is in effect in the city center.</a:t>
            </a:r>
            <a:endParaRPr lang="en-GB" sz="1700" dirty="0">
              <a:latin typeface="Garamond" panose="02020404030301010803" pitchFamily="18" charset="0"/>
            </a:endParaRPr>
          </a:p>
        </p:txBody>
      </p:sp>
    </p:spTree>
    <p:extLst>
      <p:ext uri="{BB962C8B-B14F-4D97-AF65-F5344CB8AC3E}">
        <p14:creationId xmlns:p14="http://schemas.microsoft.com/office/powerpoint/2010/main" val="391968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45000"/>
                <a:lumOff val="55000"/>
              </a:schemeClr>
            </a:gs>
            <a:gs pos="14000">
              <a:schemeClr val="accent1">
                <a:lumMod val="45000"/>
                <a:lumOff val="55000"/>
              </a:schemeClr>
            </a:gs>
            <a:gs pos="59000">
              <a:schemeClr val="accent1">
                <a:lumMod val="30000"/>
                <a:lumOff val="70000"/>
              </a:schemeClr>
            </a:gs>
          </a:gsLst>
          <a:lin ang="8100000" scaled="1"/>
        </a:gradFill>
        <a:effectLst/>
      </p:bgPr>
    </p:bg>
    <p:spTree>
      <p:nvGrpSpPr>
        <p:cNvPr id="1" name="">
          <a:extLst>
            <a:ext uri="{FF2B5EF4-FFF2-40B4-BE49-F238E27FC236}">
              <a16:creationId xmlns:a16="http://schemas.microsoft.com/office/drawing/2014/main" id="{797C0C64-291B-8F9C-46CF-873B577553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693590-42CE-26D3-CD4D-360C57B86A1A}"/>
              </a:ext>
            </a:extLst>
          </p:cNvPr>
          <p:cNvSpPr>
            <a:spLocks noGrp="1"/>
          </p:cNvSpPr>
          <p:nvPr>
            <p:ph type="title"/>
          </p:nvPr>
        </p:nvSpPr>
        <p:spPr>
          <a:xfrm>
            <a:off x="838200" y="295324"/>
            <a:ext cx="10515600" cy="1325563"/>
          </a:xfrm>
        </p:spPr>
        <p:txBody>
          <a:bodyPr>
            <a:noAutofit/>
          </a:bodyPr>
          <a:lstStyle/>
          <a:p>
            <a:pPr algn="ctr"/>
            <a:r>
              <a:rPr lang="en-US" dirty="0">
                <a:latin typeface="Garamond" panose="02020404030301010803" pitchFamily="18" charset="0"/>
              </a:rPr>
              <a:t>How to reach the historic center of </a:t>
            </a:r>
            <a:r>
              <a:rPr lang="en-US" dirty="0">
                <a:latin typeface="Garamond" panose="02020404030301010803" pitchFamily="18" charset="0"/>
                <a:hlinkClick r:id="rId2"/>
              </a:rPr>
              <a:t>Bruges</a:t>
            </a:r>
            <a:r>
              <a:rPr lang="en-US" dirty="0">
                <a:latin typeface="Garamond" panose="02020404030301010803" pitchFamily="18" charset="0"/>
              </a:rPr>
              <a:t> from the station</a:t>
            </a:r>
            <a:endParaRPr lang="en-GB" dirty="0">
              <a:latin typeface="Garamond" panose="02020404030301010803" pitchFamily="18" charset="0"/>
            </a:endParaRPr>
          </a:p>
        </p:txBody>
      </p:sp>
      <p:pic>
        <p:nvPicPr>
          <p:cNvPr id="13" name="Afbeelding 12" descr="Afbeelding met Hemellichaam, hemelse gebeurtenis, maanlicht, duisternis&#10;&#10;Door AI gegenereerde inhoud is mogelijk onjuist.">
            <a:extLst>
              <a:ext uri="{FF2B5EF4-FFF2-40B4-BE49-F238E27FC236}">
                <a16:creationId xmlns:a16="http://schemas.microsoft.com/office/drawing/2014/main" id="{9C5043B6-CBCF-A822-EB3B-8841494B6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21" y="5376024"/>
            <a:ext cx="1107770" cy="1107770"/>
          </a:xfrm>
          <a:prstGeom prst="rect">
            <a:avLst/>
          </a:prstGeom>
        </p:spPr>
      </p:pic>
      <p:sp>
        <p:nvSpPr>
          <p:cNvPr id="14" name="Tekstvak 13">
            <a:extLst>
              <a:ext uri="{FF2B5EF4-FFF2-40B4-BE49-F238E27FC236}">
                <a16:creationId xmlns:a16="http://schemas.microsoft.com/office/drawing/2014/main" id="{64380C78-FFE9-BE0B-3B71-5C5CD4B41A56}"/>
              </a:ext>
            </a:extLst>
          </p:cNvPr>
          <p:cNvSpPr txBox="1"/>
          <p:nvPr/>
        </p:nvSpPr>
        <p:spPr>
          <a:xfrm>
            <a:off x="1448409" y="1725778"/>
            <a:ext cx="10515599" cy="1923604"/>
          </a:xfrm>
          <a:prstGeom prst="rect">
            <a:avLst/>
          </a:prstGeom>
          <a:noFill/>
        </p:spPr>
        <p:txBody>
          <a:bodyPr wrap="square" rtlCol="0">
            <a:spAutoFit/>
          </a:bodyPr>
          <a:lstStyle/>
          <a:p>
            <a:r>
              <a:rPr lang="en-US" sz="1700" dirty="0">
                <a:latin typeface="Garamond" panose="02020404030301010803" pitchFamily="18" charset="0"/>
              </a:rPr>
              <a:t>Upon arriving at Bruges Station, take bus number 1 or 2 (every 5 min) from </a:t>
            </a:r>
            <a:r>
              <a:rPr lang="en-US" sz="1700" dirty="0">
                <a:latin typeface="Garamond" panose="02020404030301010803" pitchFamily="18" charset="0"/>
                <a:hlinkClick r:id="rId4"/>
              </a:rPr>
              <a:t>platform A1</a:t>
            </a:r>
            <a:r>
              <a:rPr lang="en-US" sz="1700" dirty="0">
                <a:latin typeface="Garamond" panose="02020404030301010803" pitchFamily="18" charset="0"/>
              </a:rPr>
              <a:t> and get off at the </a:t>
            </a:r>
            <a:br>
              <a:rPr lang="en-US" sz="1700" dirty="0">
                <a:latin typeface="Garamond" panose="02020404030301010803" pitchFamily="18" charset="0"/>
              </a:rPr>
            </a:br>
            <a:r>
              <a:rPr lang="en-US" sz="1700" dirty="0">
                <a:latin typeface="Garamond" panose="02020404030301010803" pitchFamily="18" charset="0"/>
              </a:rPr>
              <a:t>“</a:t>
            </a:r>
            <a:r>
              <a:rPr lang="en-US" sz="1700" dirty="0">
                <a:latin typeface="Garamond" panose="02020404030301010803" pitchFamily="18" charset="0"/>
                <a:hlinkClick r:id="rId5"/>
              </a:rPr>
              <a:t>Brugge </a:t>
            </a:r>
            <a:r>
              <a:rPr lang="en-US" sz="1700" dirty="0" err="1">
                <a:latin typeface="Garamond" panose="02020404030301010803" pitchFamily="18" charset="0"/>
                <a:hlinkClick r:id="rId5"/>
              </a:rPr>
              <a:t>Dijver</a:t>
            </a:r>
            <a:r>
              <a:rPr lang="en-US" sz="1700" dirty="0">
                <a:latin typeface="Garamond" panose="02020404030301010803" pitchFamily="18" charset="0"/>
              </a:rPr>
              <a:t>” stop. The hotel is just a 350-meter walk from there. A bus ticket costs €3.</a:t>
            </a:r>
          </a:p>
          <a:p>
            <a:r>
              <a:rPr lang="en-US" sz="1700" dirty="0">
                <a:latin typeface="Garamond" panose="02020404030301010803" pitchFamily="18" charset="0"/>
              </a:rPr>
              <a:t>For live departure times, you can check </a:t>
            </a:r>
            <a:r>
              <a:rPr lang="en-US" sz="1700" dirty="0">
                <a:latin typeface="Garamond" panose="02020404030301010803" pitchFamily="18" charset="0"/>
                <a:hlinkClick r:id="rId6"/>
              </a:rPr>
              <a:t>the bus company’s journey planner</a:t>
            </a:r>
            <a:r>
              <a:rPr lang="en-US" sz="1700" dirty="0">
                <a:latin typeface="Garamond" panose="02020404030301010803" pitchFamily="18" charset="0"/>
              </a:rPr>
              <a:t>.</a:t>
            </a:r>
          </a:p>
          <a:p>
            <a:endParaRPr lang="en-US" sz="1700" dirty="0">
              <a:latin typeface="Garamond" panose="02020404030301010803" pitchFamily="18" charset="0"/>
            </a:endParaRPr>
          </a:p>
          <a:p>
            <a:r>
              <a:rPr lang="en-US" sz="1700" dirty="0">
                <a:latin typeface="Garamond" panose="02020404030301010803" pitchFamily="18" charset="0"/>
              </a:rPr>
              <a:t>Another option is the </a:t>
            </a:r>
            <a:r>
              <a:rPr lang="en-US" sz="1700" dirty="0">
                <a:latin typeface="Garamond" panose="02020404030301010803" pitchFamily="18" charset="0"/>
                <a:hlinkClick r:id="rId7"/>
              </a:rPr>
              <a:t>free shuttle bus</a:t>
            </a:r>
            <a:r>
              <a:rPr lang="en-US" sz="1700" dirty="0">
                <a:latin typeface="Garamond" panose="02020404030301010803" pitchFamily="18" charset="0"/>
              </a:rPr>
              <a:t> (every 25 min) that connects the station with the city center.</a:t>
            </a:r>
            <a:br>
              <a:rPr lang="en-US" sz="1700" dirty="0">
                <a:latin typeface="Garamond" panose="02020404030301010803" pitchFamily="18" charset="0"/>
              </a:rPr>
            </a:br>
            <a:r>
              <a:rPr lang="en-US" sz="1700" dirty="0">
                <a:latin typeface="Garamond" panose="02020404030301010803" pitchFamily="18" charset="0"/>
              </a:rPr>
              <a:t>To take it, </a:t>
            </a:r>
            <a:r>
              <a:rPr lang="en-US" sz="1700" dirty="0">
                <a:latin typeface="Garamond" panose="02020404030301010803" pitchFamily="18" charset="0"/>
                <a:hlinkClick r:id="rId8"/>
              </a:rPr>
              <a:t>board at the station</a:t>
            </a:r>
            <a:r>
              <a:rPr lang="en-US" sz="1700" dirty="0">
                <a:latin typeface="Garamond" panose="02020404030301010803" pitchFamily="18" charset="0"/>
              </a:rPr>
              <a:t> and ride it to the </a:t>
            </a:r>
            <a:r>
              <a:rPr lang="en-US" sz="1700" dirty="0">
                <a:latin typeface="Garamond" panose="02020404030301010803" pitchFamily="18" charset="0"/>
                <a:hlinkClick r:id="rId5"/>
              </a:rPr>
              <a:t>“Brugge </a:t>
            </a:r>
            <a:r>
              <a:rPr lang="en-US" sz="1700" dirty="0" err="1">
                <a:latin typeface="Garamond" panose="02020404030301010803" pitchFamily="18" charset="0"/>
                <a:hlinkClick r:id="rId5"/>
              </a:rPr>
              <a:t>Dijver</a:t>
            </a:r>
            <a:r>
              <a:rPr lang="en-US" sz="1700" dirty="0">
                <a:latin typeface="Garamond" panose="02020404030301010803" pitchFamily="18" charset="0"/>
                <a:hlinkClick r:id="rId5"/>
              </a:rPr>
              <a:t>”</a:t>
            </a:r>
            <a:r>
              <a:rPr lang="en-US" sz="1700" dirty="0">
                <a:latin typeface="Garamond" panose="02020404030301010803" pitchFamily="18" charset="0"/>
              </a:rPr>
              <a:t> stop.</a:t>
            </a:r>
            <a:br>
              <a:rPr lang="en-US" sz="1700" dirty="0">
                <a:latin typeface="Garamond" panose="02020404030301010803" pitchFamily="18" charset="0"/>
              </a:rPr>
            </a:br>
            <a:r>
              <a:rPr lang="en-US" sz="1700" dirty="0">
                <a:latin typeface="Garamond" panose="02020404030301010803" pitchFamily="18" charset="0"/>
              </a:rPr>
              <a:t>From there, it's a 350-meter walk to the hotel.</a:t>
            </a:r>
            <a:endParaRPr lang="en-GB" sz="1700" dirty="0">
              <a:latin typeface="Garamond" panose="02020404030301010803" pitchFamily="18" charset="0"/>
            </a:endParaRPr>
          </a:p>
        </p:txBody>
      </p:sp>
      <p:pic>
        <p:nvPicPr>
          <p:cNvPr id="3" name="Tijdelijke aanduiding voor inhoud 6" descr="Afbeelding met zwart, duisternis&#10;&#10;Door AI gegenereerde inhoud is mogelijk onjuist.">
            <a:extLst>
              <a:ext uri="{FF2B5EF4-FFF2-40B4-BE49-F238E27FC236}">
                <a16:creationId xmlns:a16="http://schemas.microsoft.com/office/drawing/2014/main" id="{D848C57C-02B1-131D-6431-184D3CC92D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376" y="1847827"/>
            <a:ext cx="1325563" cy="1325563"/>
          </a:xfrm>
          <a:prstGeom prst="rect">
            <a:avLst/>
          </a:prstGeom>
        </p:spPr>
      </p:pic>
      <p:pic>
        <p:nvPicPr>
          <p:cNvPr id="7" name="Tijdelijke aanduiding voor inhoud 6" descr="Afbeelding met zwart, duisternis&#10;&#10;Door AI gegenereerde inhoud is mogelijk onjuist.">
            <a:extLst>
              <a:ext uri="{FF2B5EF4-FFF2-40B4-BE49-F238E27FC236}">
                <a16:creationId xmlns:a16="http://schemas.microsoft.com/office/drawing/2014/main" id="{B5CC3E1D-753E-3ECF-AEBC-591158527319}"/>
              </a:ext>
            </a:extLst>
          </p:cNvPr>
          <p:cNvPicPr>
            <a:picLocks noGrp="1" noChangeAspect="1"/>
          </p:cNvPicPr>
          <p:nvPr>
            <p:ph idx="1"/>
          </p:nvPr>
        </p:nvPicPr>
        <p:blipFill>
          <a:blip r:embed="rId10">
            <a:extLst>
              <a:ext uri="{28A0092B-C50C-407E-A947-70E740481C1C}">
                <a14:useLocalDpi xmlns:a14="http://schemas.microsoft.com/office/drawing/2010/main" val="0"/>
              </a:ext>
            </a:extLst>
          </a:blip>
          <a:stretch>
            <a:fillRect/>
          </a:stretch>
        </p:blipFill>
        <p:spPr>
          <a:xfrm>
            <a:off x="-111831" y="3429000"/>
            <a:ext cx="1464474" cy="1464474"/>
          </a:xfrm>
          <a:prstGeom prst="rect">
            <a:avLst/>
          </a:prstGeom>
        </p:spPr>
      </p:pic>
      <p:sp>
        <p:nvSpPr>
          <p:cNvPr id="9" name="Tekstvak 8">
            <a:extLst>
              <a:ext uri="{FF2B5EF4-FFF2-40B4-BE49-F238E27FC236}">
                <a16:creationId xmlns:a16="http://schemas.microsoft.com/office/drawing/2014/main" id="{64FF2BF8-BD0B-AD55-0D07-87B936E4767D}"/>
              </a:ext>
            </a:extLst>
          </p:cNvPr>
          <p:cNvSpPr txBox="1"/>
          <p:nvPr/>
        </p:nvSpPr>
        <p:spPr>
          <a:xfrm>
            <a:off x="1448409" y="3976571"/>
            <a:ext cx="10645834" cy="353943"/>
          </a:xfrm>
          <a:prstGeom prst="rect">
            <a:avLst/>
          </a:prstGeom>
          <a:noFill/>
        </p:spPr>
        <p:txBody>
          <a:bodyPr wrap="square">
            <a:spAutoFit/>
          </a:bodyPr>
          <a:lstStyle/>
          <a:p>
            <a:r>
              <a:rPr lang="en-US" sz="1700" dirty="0">
                <a:latin typeface="Garamond" panose="02020404030301010803" pitchFamily="18" charset="0"/>
              </a:rPr>
              <a:t>As fit military personnel, a 1.7 km walk through the heart of historic Bruges is, of course, a suitable alternative.</a:t>
            </a:r>
            <a:endParaRPr lang="en-GB" sz="1700" dirty="0">
              <a:latin typeface="Garamond" panose="02020404030301010803" pitchFamily="18" charset="0"/>
            </a:endParaRPr>
          </a:p>
        </p:txBody>
      </p:sp>
      <p:sp>
        <p:nvSpPr>
          <p:cNvPr id="15" name="Tekstvak 14">
            <a:extLst>
              <a:ext uri="{FF2B5EF4-FFF2-40B4-BE49-F238E27FC236}">
                <a16:creationId xmlns:a16="http://schemas.microsoft.com/office/drawing/2014/main" id="{BE6ECBFD-D78F-BB72-1520-B98C342D4C33}"/>
              </a:ext>
            </a:extLst>
          </p:cNvPr>
          <p:cNvSpPr txBox="1"/>
          <p:nvPr/>
        </p:nvSpPr>
        <p:spPr>
          <a:xfrm>
            <a:off x="1448409" y="5499022"/>
            <a:ext cx="10734858" cy="877163"/>
          </a:xfrm>
          <a:prstGeom prst="rect">
            <a:avLst/>
          </a:prstGeom>
          <a:noFill/>
        </p:spPr>
        <p:txBody>
          <a:bodyPr wrap="square" rtlCol="0">
            <a:spAutoFit/>
          </a:bodyPr>
          <a:lstStyle/>
          <a:p>
            <a:r>
              <a:rPr lang="en-US" sz="1700" dirty="0">
                <a:latin typeface="Garamond" panose="02020404030301010803" pitchFamily="18" charset="0"/>
              </a:rPr>
              <a:t>For those traveling by (rental) car, the hotel offers parking (limited places) at €30/24 hr. (pre-booking is needed)</a:t>
            </a:r>
          </a:p>
          <a:p>
            <a:r>
              <a:rPr lang="en-US" sz="1700" dirty="0">
                <a:latin typeface="Garamond" panose="02020404030301010803" pitchFamily="18" charset="0"/>
              </a:rPr>
              <a:t>Alternatively, you can use </a:t>
            </a:r>
            <a:r>
              <a:rPr lang="en-US" sz="1700" dirty="0">
                <a:latin typeface="Garamond" panose="02020404030301010803" pitchFamily="18" charset="0"/>
                <a:hlinkClick r:id="rId11"/>
              </a:rPr>
              <a:t>the station parking</a:t>
            </a:r>
            <a:r>
              <a:rPr lang="en-US" sz="1700" dirty="0">
                <a:latin typeface="Garamond" panose="02020404030301010803" pitchFamily="18" charset="0"/>
              </a:rPr>
              <a:t>, which is the most affordable in the city at €7/24hr including a free bus ticket. </a:t>
            </a:r>
          </a:p>
          <a:p>
            <a:r>
              <a:rPr lang="en-US" sz="1700" dirty="0">
                <a:latin typeface="Garamond" panose="02020404030301010803" pitchFamily="18" charset="0"/>
              </a:rPr>
              <a:t>From there, use one of the previous options to reach the hotel.</a:t>
            </a:r>
          </a:p>
        </p:txBody>
      </p:sp>
    </p:spTree>
    <p:extLst>
      <p:ext uri="{BB962C8B-B14F-4D97-AF65-F5344CB8AC3E}">
        <p14:creationId xmlns:p14="http://schemas.microsoft.com/office/powerpoint/2010/main" val="1705154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F7A2D3-D181-DC8B-C048-E8A0117275C2}"/>
              </a:ext>
            </a:extLst>
          </p:cNvPr>
          <p:cNvSpPr>
            <a:spLocks noGrp="1"/>
          </p:cNvSpPr>
          <p:nvPr>
            <p:ph type="title"/>
          </p:nvPr>
        </p:nvSpPr>
        <p:spPr>
          <a:xfrm>
            <a:off x="704209" y="635069"/>
            <a:ext cx="4509236" cy="1139139"/>
          </a:xfrm>
        </p:spPr>
        <p:txBody>
          <a:bodyPr vert="horz" lIns="91440" tIns="45720" rIns="91440" bIns="45720" rtlCol="0" anchor="ctr">
            <a:normAutofit/>
          </a:bodyPr>
          <a:lstStyle/>
          <a:p>
            <a:r>
              <a:rPr lang="en-US" sz="3600" kern="1200" dirty="0">
                <a:solidFill>
                  <a:schemeClr val="tx1"/>
                </a:solidFill>
                <a:latin typeface="Garamond" panose="02020404030301010803" pitchFamily="18" charset="0"/>
                <a:hlinkClick r:id="rId2"/>
              </a:rPr>
              <a:t>The Crown Plaza hotel</a:t>
            </a:r>
            <a:endParaRPr lang="en-US" sz="3600" kern="1200" dirty="0">
              <a:solidFill>
                <a:schemeClr val="tx1"/>
              </a:solidFill>
              <a:latin typeface="+mj-lt"/>
              <a:ea typeface="+mj-ea"/>
              <a:cs typeface="+mj-cs"/>
            </a:endParaRPr>
          </a:p>
        </p:txBody>
      </p:sp>
      <p:sp>
        <p:nvSpPr>
          <p:cNvPr id="6" name="Tekstvak 5">
            <a:extLst>
              <a:ext uri="{FF2B5EF4-FFF2-40B4-BE49-F238E27FC236}">
                <a16:creationId xmlns:a16="http://schemas.microsoft.com/office/drawing/2014/main" id="{AFF72E60-3C6B-3161-552B-791573D7D278}"/>
              </a:ext>
            </a:extLst>
          </p:cNvPr>
          <p:cNvSpPr txBox="1"/>
          <p:nvPr/>
        </p:nvSpPr>
        <p:spPr>
          <a:xfrm>
            <a:off x="720992" y="1941362"/>
            <a:ext cx="4492454" cy="2419097"/>
          </a:xfrm>
          <a:prstGeom prst="rect">
            <a:avLst/>
          </a:prstGeom>
        </p:spPr>
        <p:txBody>
          <a:bodyPr vert="horz" lIns="91440" tIns="45720" rIns="91440" bIns="45720" rtlCol="0" anchor="t">
            <a:normAutofit fontScale="92500"/>
          </a:bodyPr>
          <a:lstStyle/>
          <a:p>
            <a:pPr algn="ctr">
              <a:lnSpc>
                <a:spcPct val="90000"/>
              </a:lnSpc>
              <a:spcAft>
                <a:spcPts val="600"/>
              </a:spcAft>
            </a:pPr>
            <a:r>
              <a:rPr lang="en-US" dirty="0">
                <a:latin typeface="Garamond" panose="02020404030301010803" pitchFamily="18" charset="0"/>
              </a:rPr>
              <a:t>Located in the enchanting heart of </a:t>
            </a:r>
            <a:r>
              <a:rPr lang="en-US" dirty="0">
                <a:latin typeface="Garamond" panose="02020404030301010803" pitchFamily="18" charset="0"/>
                <a:hlinkClick r:id="rId3"/>
              </a:rPr>
              <a:t>Bruges</a:t>
            </a:r>
            <a:r>
              <a:rPr lang="en-US" dirty="0">
                <a:latin typeface="Garamond" panose="02020404030301010803" pitchFamily="18" charset="0"/>
              </a:rPr>
              <a:t>, the </a:t>
            </a:r>
            <a:r>
              <a:rPr lang="en-US" dirty="0">
                <a:latin typeface="Garamond" panose="02020404030301010803" pitchFamily="18" charset="0"/>
                <a:hlinkClick r:id="rId4"/>
              </a:rPr>
              <a:t>accommodation and meeting venue </a:t>
            </a:r>
            <a:r>
              <a:rPr lang="en-US" dirty="0">
                <a:latin typeface="Garamond" panose="02020404030301010803" pitchFamily="18" charset="0"/>
              </a:rPr>
              <a:t>offers us an exquisite blend of modern comfort and timeless charm. The hotel lies just a short stroll from the renowned Belfry of Bruges and is directly opposite the majestic medieval Town Hall, offering a perfect backdrop for both business and leisure.</a:t>
            </a:r>
          </a:p>
          <a:p>
            <a:pPr>
              <a:lnSpc>
                <a:spcPct val="90000"/>
              </a:lnSpc>
              <a:spcAft>
                <a:spcPts val="600"/>
              </a:spcAft>
            </a:pPr>
            <a:endParaRPr lang="en-US" dirty="0">
              <a:latin typeface="Garamond" panose="02020404030301010803" pitchFamily="18" charset="0"/>
            </a:endParaRPr>
          </a:p>
          <a:p>
            <a:pPr algn="ctr">
              <a:lnSpc>
                <a:spcPct val="90000"/>
              </a:lnSpc>
              <a:spcAft>
                <a:spcPts val="600"/>
              </a:spcAft>
            </a:pPr>
            <a:r>
              <a:rPr lang="en-US" dirty="0">
                <a:latin typeface="Garamond" panose="02020404030301010803" pitchFamily="18" charset="0"/>
              </a:rPr>
              <a:t>Adres: Burg 10, 8000 Bruges</a:t>
            </a:r>
          </a:p>
        </p:txBody>
      </p:sp>
      <p:sp>
        <p:nvSpPr>
          <p:cNvPr id="70" name="Oval 59">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Afbeelding 9" descr="Afbeelding met overdekt, meubels, stoel, muur&#10;&#10;Door AI gegenereerde inhoud is mogelijk onjuist.">
            <a:extLst>
              <a:ext uri="{FF2B5EF4-FFF2-40B4-BE49-F238E27FC236}">
                <a16:creationId xmlns:a16="http://schemas.microsoft.com/office/drawing/2014/main" id="{54F34D3D-F49C-CDA2-AFB6-FD488F0F0BA4}"/>
              </a:ext>
            </a:extLst>
          </p:cNvPr>
          <p:cNvPicPr>
            <a:picLocks noChangeAspect="1"/>
          </p:cNvPicPr>
          <p:nvPr/>
        </p:nvPicPr>
        <p:blipFill>
          <a:blip r:embed="rId5">
            <a:extLst>
              <a:ext uri="{28A0092B-C50C-407E-A947-70E740481C1C}">
                <a14:useLocalDpi xmlns:a14="http://schemas.microsoft.com/office/drawing/2010/main" val="0"/>
              </a:ext>
            </a:extLst>
          </a:blip>
          <a:srcRect l="33994" r="9753" b="-5"/>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71" name="Freeform: Shape 61">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63">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Afbeelding 7" descr="Afbeelding met overdekt, vloer, interieurontwerp, bank&#10;&#10;Door AI gegenereerde inhoud is mogelijk onjuist.">
            <a:extLst>
              <a:ext uri="{FF2B5EF4-FFF2-40B4-BE49-F238E27FC236}">
                <a16:creationId xmlns:a16="http://schemas.microsoft.com/office/drawing/2014/main" id="{4B5FD337-89B8-5475-2BFD-8A863984FB5B}"/>
              </a:ext>
            </a:extLst>
          </p:cNvPr>
          <p:cNvPicPr>
            <a:picLocks noChangeAspect="1"/>
          </p:cNvPicPr>
          <p:nvPr/>
        </p:nvPicPr>
        <p:blipFill>
          <a:blip r:embed="rId6">
            <a:extLst>
              <a:ext uri="{28A0092B-C50C-407E-A947-70E740481C1C}">
                <a14:useLocalDpi xmlns:a14="http://schemas.microsoft.com/office/drawing/2010/main" val="0"/>
              </a:ext>
            </a:extLst>
          </a:blip>
          <a:srcRect l="1765" r="31484" b="-2"/>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4" name="Afbeelding 13" descr="Afbeelding met buitenshuis, hemel, gebouw, façade&#10;&#10;Door AI gegenereerde inhoud is mogelijk onjuist.">
            <a:extLst>
              <a:ext uri="{FF2B5EF4-FFF2-40B4-BE49-F238E27FC236}">
                <a16:creationId xmlns:a16="http://schemas.microsoft.com/office/drawing/2014/main" id="{6CD99ED7-AD56-8624-AD30-0B197A1FA988}"/>
              </a:ext>
            </a:extLst>
          </p:cNvPr>
          <p:cNvPicPr>
            <a:picLocks noChangeAspect="1"/>
          </p:cNvPicPr>
          <p:nvPr/>
        </p:nvPicPr>
        <p:blipFill>
          <a:blip r:embed="rId7">
            <a:extLst>
              <a:ext uri="{28A0092B-C50C-407E-A947-70E740481C1C}">
                <a14:useLocalDpi xmlns:a14="http://schemas.microsoft.com/office/drawing/2010/main" val="0"/>
              </a:ext>
            </a:extLst>
          </a:blip>
          <a:srcRect l="20771" r="12150" b="2"/>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73" name="Freeform: Shape 65">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Afbeelding 11" descr="Afbeelding met overdekt, muur, meubels, congresruimte&#10;&#10;Door AI gegenereerde inhoud is mogelijk onjuist.">
            <a:extLst>
              <a:ext uri="{FF2B5EF4-FFF2-40B4-BE49-F238E27FC236}">
                <a16:creationId xmlns:a16="http://schemas.microsoft.com/office/drawing/2014/main" id="{B579E197-DBE6-79E7-3715-AF8254606194}"/>
              </a:ext>
            </a:extLst>
          </p:cNvPr>
          <p:cNvPicPr>
            <a:picLocks noChangeAspect="1"/>
          </p:cNvPicPr>
          <p:nvPr/>
        </p:nvPicPr>
        <p:blipFill>
          <a:blip r:embed="rId8">
            <a:extLst>
              <a:ext uri="{28A0092B-C50C-407E-A947-70E740481C1C}">
                <a14:useLocalDpi xmlns:a14="http://schemas.microsoft.com/office/drawing/2010/main" val="0"/>
              </a:ext>
            </a:extLst>
          </a:blip>
          <a:srcRect t="20793" r="5" b="5"/>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74" name="Freeform: Shape 67">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Tijdelijke aanduiding voor inhoud 3" descr="Afbeelding met buitenshuis, hemel, gebouw, wolk&#10;&#10;Door AI gegenereerde inhoud is mogelijk onjuist.">
            <a:extLst>
              <a:ext uri="{FF2B5EF4-FFF2-40B4-BE49-F238E27FC236}">
                <a16:creationId xmlns:a16="http://schemas.microsoft.com/office/drawing/2014/main" id="{ECAC497B-8C56-2087-C472-35B79E7A6BBB}"/>
              </a:ext>
            </a:extLst>
          </p:cNvPr>
          <p:cNvPicPr>
            <a:picLocks noGrp="1" noChangeAspect="1"/>
          </p:cNvPicPr>
          <p:nvPr>
            <p:ph idx="1"/>
          </p:nvPr>
        </p:nvPicPr>
        <p:blipFill>
          <a:blip r:embed="rId9">
            <a:extLst>
              <a:ext uri="{28A0092B-C50C-407E-A947-70E740481C1C}">
                <a14:useLocalDpi xmlns:a14="http://schemas.microsoft.com/office/drawing/2010/main" val="0"/>
              </a:ext>
            </a:extLst>
          </a:blip>
          <a:srcRect l="12554" r="-2" b="-2"/>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34033150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750"/>
                                        <p:tgtEl>
                                          <p:spTgt spid="10"/>
                                        </p:tgtEl>
                                      </p:cBhvr>
                                    </p:animEffect>
                                  </p:childTnLst>
                                </p:cTn>
                              </p:par>
                            </p:childTnLst>
                          </p:cTn>
                        </p:par>
                        <p:par>
                          <p:cTn id="8" fill="hold">
                            <p:stCondLst>
                              <p:cond delay="1250"/>
                            </p:stCondLst>
                            <p:childTnLst>
                              <p:par>
                                <p:cTn id="9" presetID="22" presetClass="entr" presetSubtype="4" fill="hold" nodeType="after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750"/>
                                        <p:tgtEl>
                                          <p:spTgt spid="12"/>
                                        </p:tgtEl>
                                      </p:cBhvr>
                                    </p:animEffect>
                                  </p:childTnLst>
                                </p:cTn>
                              </p:par>
                            </p:childTnLst>
                          </p:cTn>
                        </p:par>
                        <p:par>
                          <p:cTn id="12" fill="hold">
                            <p:stCondLst>
                              <p:cond delay="2500"/>
                            </p:stCondLst>
                            <p:childTnLst>
                              <p:par>
                                <p:cTn id="13" presetID="22" presetClass="entr" presetSubtype="2" fill="hold"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750"/>
                                        <p:tgtEl>
                                          <p:spTgt spid="4"/>
                                        </p:tgtEl>
                                      </p:cBhvr>
                                    </p:animEffect>
                                  </p:childTnLst>
                                </p:cTn>
                              </p:par>
                            </p:childTnLst>
                          </p:cTn>
                        </p:par>
                        <p:par>
                          <p:cTn id="16" fill="hold">
                            <p:stCondLst>
                              <p:cond delay="3750"/>
                            </p:stCondLst>
                            <p:childTnLst>
                              <p:par>
                                <p:cTn id="17" presetID="6"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Tijdelijke aanduiding voor inhoud 24" descr="Afbeelding met buitenshuis, hemel, water, wolk&#10;&#10;Door AI gegenereerde inhoud is mogelijk onjuist.">
            <a:extLst>
              <a:ext uri="{FF2B5EF4-FFF2-40B4-BE49-F238E27FC236}">
                <a16:creationId xmlns:a16="http://schemas.microsoft.com/office/drawing/2014/main" id="{D240A68C-DE02-B2E3-5394-8ABCB585C2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031" y="1234874"/>
            <a:ext cx="1702613" cy="2560320"/>
          </a:xfrm>
          <a:prstGeom prst="rect">
            <a:avLst/>
          </a:prstGeom>
        </p:spPr>
      </p:pic>
      <p:cxnSp>
        <p:nvCxnSpPr>
          <p:cNvPr id="27" name="Straight Connector 29">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3" name="Afbeelding 12" descr="Afbeelding met wijn, Wijnglas, drinken, Glaswerk&#10;&#10;Door AI gegenereerde inhoud is mogelijk onjuist.">
            <a:extLst>
              <a:ext uri="{FF2B5EF4-FFF2-40B4-BE49-F238E27FC236}">
                <a16:creationId xmlns:a16="http://schemas.microsoft.com/office/drawing/2014/main" id="{961FF4D3-7130-48EB-497D-0C52A08C60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632" y="1234874"/>
            <a:ext cx="2560320" cy="2560320"/>
          </a:xfrm>
          <a:prstGeom prst="rect">
            <a:avLst/>
          </a:prstGeom>
        </p:spPr>
      </p:pic>
      <p:cxnSp>
        <p:nvCxnSpPr>
          <p:cNvPr id="28" name="Straight Connector 31">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8" name="Afbeelding 17" descr="Afbeelding met wijn, Wijnglas, drinken, Glaswerk&#10;&#10;Door AI gegenereerde inhoud is mogelijk onjuist.">
            <a:extLst>
              <a:ext uri="{FF2B5EF4-FFF2-40B4-BE49-F238E27FC236}">
                <a16:creationId xmlns:a16="http://schemas.microsoft.com/office/drawing/2014/main" id="{2C10BEEE-9F06-4A70-691E-7D1DCBDEF8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448" y="1234874"/>
            <a:ext cx="2560320" cy="2560320"/>
          </a:xfrm>
          <a:prstGeom prst="rect">
            <a:avLst/>
          </a:prstGeom>
        </p:spPr>
      </p:pic>
      <p:cxnSp>
        <p:nvCxnSpPr>
          <p:cNvPr id="34" name="Straight Connector 33">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Afbeelding 8" descr="Afbeelding met Menselijk gezicht&#10;&#10;Door AI gegenereerde inhoud is mogelijk onjuist.">
            <a:extLst>
              <a:ext uri="{FF2B5EF4-FFF2-40B4-BE49-F238E27FC236}">
                <a16:creationId xmlns:a16="http://schemas.microsoft.com/office/drawing/2014/main" id="{619A8CFC-198F-D0F1-942B-CC40CB220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2048" y="1198645"/>
            <a:ext cx="2560320" cy="2317089"/>
          </a:xfrm>
          <a:prstGeom prst="rect">
            <a:avLst/>
          </a:prstGeom>
        </p:spPr>
      </p:pic>
      <p:sp>
        <p:nvSpPr>
          <p:cNvPr id="19" name="Tekstvak 18">
            <a:extLst>
              <a:ext uri="{FF2B5EF4-FFF2-40B4-BE49-F238E27FC236}">
                <a16:creationId xmlns:a16="http://schemas.microsoft.com/office/drawing/2014/main" id="{25902BF0-FA92-BEEE-E954-D4B5F02614C5}"/>
              </a:ext>
            </a:extLst>
          </p:cNvPr>
          <p:cNvSpPr txBox="1"/>
          <p:nvPr/>
        </p:nvSpPr>
        <p:spPr>
          <a:xfrm>
            <a:off x="690878" y="3998465"/>
            <a:ext cx="2358218" cy="2000548"/>
          </a:xfrm>
          <a:prstGeom prst="rect">
            <a:avLst/>
          </a:prstGeom>
          <a:noFill/>
        </p:spPr>
        <p:txBody>
          <a:bodyPr wrap="square" rtlCol="0">
            <a:spAutoFit/>
          </a:bodyPr>
          <a:lstStyle/>
          <a:p>
            <a:pPr algn="ctr"/>
            <a:r>
              <a:rPr lang="en-GB" sz="2000" dirty="0">
                <a:latin typeface="Garamond" panose="02020404030301010803" pitchFamily="18" charset="0"/>
              </a:rPr>
              <a:t>Monday</a:t>
            </a:r>
            <a:br>
              <a:rPr lang="en-GB" sz="2000" dirty="0">
                <a:latin typeface="Garamond" panose="02020404030301010803" pitchFamily="18" charset="0"/>
              </a:rPr>
            </a:br>
            <a:r>
              <a:rPr lang="en-GB" sz="2000" dirty="0">
                <a:latin typeface="Garamond" panose="02020404030301010803" pitchFamily="18" charset="0"/>
              </a:rPr>
              <a:t>22/09/2025</a:t>
            </a:r>
            <a:br>
              <a:rPr lang="en-GB" sz="2000" dirty="0">
                <a:latin typeface="Garamond" panose="02020404030301010803" pitchFamily="18" charset="0"/>
              </a:rPr>
            </a:br>
            <a:endParaRPr lang="en-GB" sz="2000" dirty="0">
              <a:latin typeface="Garamond" panose="02020404030301010803" pitchFamily="18" charset="0"/>
            </a:endParaRPr>
          </a:p>
          <a:p>
            <a:pPr algn="ctr"/>
            <a:r>
              <a:rPr lang="en-US" sz="1600" dirty="0">
                <a:latin typeface="Garamond" panose="02020404030301010803" pitchFamily="18" charset="0"/>
              </a:rPr>
              <a:t>Icebreaker in the Historic Residence of the Military Commander of the province of West Flanders.</a:t>
            </a:r>
            <a:endParaRPr lang="en-GB" sz="1600" dirty="0">
              <a:latin typeface="Garamond" panose="02020404030301010803" pitchFamily="18" charset="0"/>
            </a:endParaRPr>
          </a:p>
        </p:txBody>
      </p:sp>
      <p:sp>
        <p:nvSpPr>
          <p:cNvPr id="20" name="Tekstvak 19">
            <a:extLst>
              <a:ext uri="{FF2B5EF4-FFF2-40B4-BE49-F238E27FC236}">
                <a16:creationId xmlns:a16="http://schemas.microsoft.com/office/drawing/2014/main" id="{6F922F82-0BF9-95A5-5354-E9F759CA4638}"/>
              </a:ext>
            </a:extLst>
          </p:cNvPr>
          <p:cNvSpPr txBox="1"/>
          <p:nvPr/>
        </p:nvSpPr>
        <p:spPr>
          <a:xfrm>
            <a:off x="6310062" y="3991901"/>
            <a:ext cx="2311454" cy="2000548"/>
          </a:xfrm>
          <a:prstGeom prst="rect">
            <a:avLst/>
          </a:prstGeom>
          <a:noFill/>
        </p:spPr>
        <p:txBody>
          <a:bodyPr wrap="square" rtlCol="0">
            <a:spAutoFit/>
          </a:bodyPr>
          <a:lstStyle/>
          <a:p>
            <a:pPr algn="ctr"/>
            <a:r>
              <a:rPr lang="en-GB" sz="2000" dirty="0">
                <a:latin typeface="Garamond" panose="02020404030301010803" pitchFamily="18" charset="0"/>
              </a:rPr>
              <a:t>Wednesday 24/09/2025</a:t>
            </a:r>
            <a:br>
              <a:rPr lang="en-GB" sz="2000" dirty="0">
                <a:latin typeface="Garamond" panose="02020404030301010803" pitchFamily="18" charset="0"/>
              </a:rPr>
            </a:br>
            <a:endParaRPr lang="en-GB" sz="2000" dirty="0">
              <a:latin typeface="Garamond" panose="02020404030301010803" pitchFamily="18" charset="0"/>
            </a:endParaRPr>
          </a:p>
          <a:p>
            <a:pPr algn="ctr"/>
            <a:r>
              <a:rPr lang="en-US" sz="1600" dirty="0">
                <a:latin typeface="Garamond" panose="02020404030301010803" pitchFamily="18" charset="0"/>
              </a:rPr>
              <a:t>Icebreaker in the Historic Residence of the Military Commander of the province of West Flanders.</a:t>
            </a:r>
            <a:endParaRPr lang="en-GB" sz="1600" dirty="0">
              <a:latin typeface="Garamond" panose="02020404030301010803" pitchFamily="18" charset="0"/>
            </a:endParaRPr>
          </a:p>
        </p:txBody>
      </p:sp>
      <p:sp>
        <p:nvSpPr>
          <p:cNvPr id="21" name="Tekstvak 20">
            <a:extLst>
              <a:ext uri="{FF2B5EF4-FFF2-40B4-BE49-F238E27FC236}">
                <a16:creationId xmlns:a16="http://schemas.microsoft.com/office/drawing/2014/main" id="{478B33B5-B158-11C1-8C45-E0B6F8FDCB82}"/>
              </a:ext>
            </a:extLst>
          </p:cNvPr>
          <p:cNvSpPr txBox="1"/>
          <p:nvPr/>
        </p:nvSpPr>
        <p:spPr>
          <a:xfrm>
            <a:off x="9112048" y="3991901"/>
            <a:ext cx="2566745" cy="2492990"/>
          </a:xfrm>
          <a:prstGeom prst="rect">
            <a:avLst/>
          </a:prstGeom>
          <a:noFill/>
        </p:spPr>
        <p:txBody>
          <a:bodyPr wrap="square" rtlCol="0">
            <a:spAutoFit/>
          </a:bodyPr>
          <a:lstStyle/>
          <a:p>
            <a:pPr algn="ctr"/>
            <a:r>
              <a:rPr lang="en-GB" sz="2000" dirty="0">
                <a:solidFill>
                  <a:prstClr val="black"/>
                </a:solidFill>
                <a:latin typeface="Garamond" panose="02020404030301010803" pitchFamily="18" charset="0"/>
              </a:rPr>
              <a:t>Thursday</a:t>
            </a:r>
            <a:br>
              <a:rPr lang="en-GB" sz="2000" dirty="0">
                <a:solidFill>
                  <a:prstClr val="black"/>
                </a:solidFill>
                <a:latin typeface="Garamond" panose="02020404030301010803" pitchFamily="18" charset="0"/>
              </a:rPr>
            </a:br>
            <a:r>
              <a:rPr lang="en-GB" sz="2000" dirty="0">
                <a:solidFill>
                  <a:prstClr val="black"/>
                </a:solidFill>
                <a:latin typeface="Garamond" panose="02020404030301010803" pitchFamily="18" charset="0"/>
              </a:rPr>
              <a:t>25/09/2025</a:t>
            </a:r>
            <a:br>
              <a:rPr lang="en-GB" sz="2000" dirty="0">
                <a:solidFill>
                  <a:prstClr val="black"/>
                </a:solidFill>
                <a:latin typeface="Garamond" panose="02020404030301010803" pitchFamily="18" charset="0"/>
              </a:rPr>
            </a:br>
            <a:endParaRPr lang="en-GB" sz="2000" dirty="0">
              <a:solidFill>
                <a:prstClr val="black"/>
              </a:solidFill>
              <a:latin typeface="Garamond" panose="02020404030301010803" pitchFamily="18" charset="0"/>
            </a:endParaRPr>
          </a:p>
          <a:p>
            <a:pPr algn="ctr"/>
            <a:r>
              <a:rPr lang="en-US" sz="1600" dirty="0">
                <a:solidFill>
                  <a:prstClr val="black"/>
                </a:solidFill>
                <a:latin typeface="Garamond" panose="02020404030301010803" pitchFamily="18" charset="0"/>
              </a:rPr>
              <a:t>Guided Tour and Tasting Experience at the Historic Halve Maan Brewery.</a:t>
            </a:r>
          </a:p>
          <a:p>
            <a:pPr algn="ctr"/>
            <a:r>
              <a:rPr lang="en-US" sz="1600" dirty="0">
                <a:solidFill>
                  <a:prstClr val="black"/>
                </a:solidFill>
                <a:latin typeface="Garamond" panose="02020404030301010803" pitchFamily="18" charset="0"/>
              </a:rPr>
              <a:t>______</a:t>
            </a:r>
          </a:p>
          <a:p>
            <a:pPr algn="ctr"/>
            <a:endParaRPr lang="en-US" sz="1600" dirty="0">
              <a:solidFill>
                <a:prstClr val="black"/>
              </a:solidFill>
              <a:latin typeface="Garamond" panose="02020404030301010803" pitchFamily="18" charset="0"/>
            </a:endParaRPr>
          </a:p>
          <a:p>
            <a:pPr algn="ctr"/>
            <a:r>
              <a:rPr lang="en-US" sz="1600" dirty="0">
                <a:solidFill>
                  <a:prstClr val="black"/>
                </a:solidFill>
                <a:latin typeface="Garamond" panose="02020404030301010803" pitchFamily="18" charset="0"/>
              </a:rPr>
              <a:t>Hosted dinner</a:t>
            </a:r>
            <a:endParaRPr lang="en-GB" sz="1600" dirty="0">
              <a:solidFill>
                <a:prstClr val="black"/>
              </a:solidFill>
              <a:latin typeface="Garamond" panose="02020404030301010803" pitchFamily="18" charset="0"/>
            </a:endParaRPr>
          </a:p>
        </p:txBody>
      </p:sp>
      <p:sp>
        <p:nvSpPr>
          <p:cNvPr id="22" name="Tekstvak 21">
            <a:extLst>
              <a:ext uri="{FF2B5EF4-FFF2-40B4-BE49-F238E27FC236}">
                <a16:creationId xmlns:a16="http://schemas.microsoft.com/office/drawing/2014/main" id="{EB0CD40E-3C05-CA3C-B1B6-4A5FE0373A68}"/>
              </a:ext>
            </a:extLst>
          </p:cNvPr>
          <p:cNvSpPr txBox="1"/>
          <p:nvPr/>
        </p:nvSpPr>
        <p:spPr>
          <a:xfrm>
            <a:off x="3255337" y="3991901"/>
            <a:ext cx="2772000" cy="3231654"/>
          </a:xfrm>
          <a:prstGeom prst="rect">
            <a:avLst/>
          </a:prstGeom>
          <a:noFill/>
        </p:spPr>
        <p:txBody>
          <a:bodyPr wrap="square" rtlCol="0">
            <a:spAutoFit/>
          </a:bodyPr>
          <a:lstStyle/>
          <a:p>
            <a:pPr algn="ctr"/>
            <a:r>
              <a:rPr lang="en-GB" sz="2000" dirty="0">
                <a:solidFill>
                  <a:prstClr val="black"/>
                </a:solidFill>
                <a:latin typeface="Garamond" panose="02020404030301010803" pitchFamily="18" charset="0"/>
              </a:rPr>
              <a:t>Tuesday</a:t>
            </a:r>
            <a:br>
              <a:rPr lang="en-GB" sz="2000" dirty="0">
                <a:solidFill>
                  <a:prstClr val="black"/>
                </a:solidFill>
                <a:latin typeface="Garamond" panose="02020404030301010803" pitchFamily="18" charset="0"/>
              </a:rPr>
            </a:br>
            <a:r>
              <a:rPr lang="en-GB" sz="2000" dirty="0">
                <a:solidFill>
                  <a:prstClr val="black"/>
                </a:solidFill>
                <a:latin typeface="Garamond" panose="02020404030301010803" pitchFamily="18" charset="0"/>
              </a:rPr>
              <a:t>23/09/2025</a:t>
            </a:r>
            <a:br>
              <a:rPr lang="en-GB" sz="2000" dirty="0">
                <a:solidFill>
                  <a:prstClr val="black"/>
                </a:solidFill>
                <a:latin typeface="Garamond" panose="02020404030301010803" pitchFamily="18" charset="0"/>
              </a:rPr>
            </a:br>
            <a:endParaRPr lang="en-GB" sz="2000" dirty="0">
              <a:solidFill>
                <a:prstClr val="black"/>
              </a:solidFill>
              <a:latin typeface="Garamond" panose="02020404030301010803" pitchFamily="18" charset="0"/>
            </a:endParaRPr>
          </a:p>
          <a:p>
            <a:pPr algn="ctr"/>
            <a:r>
              <a:rPr lang="en-US" sz="1600" dirty="0">
                <a:latin typeface="Garamond" panose="02020404030301010803" pitchFamily="18" charset="0"/>
              </a:rPr>
              <a:t>Expert-guided City Tour of Bruges, ending with a mayoral reception in the Gothic chamber of the Historic City hall.</a:t>
            </a:r>
          </a:p>
          <a:p>
            <a:pPr algn="ctr"/>
            <a:r>
              <a:rPr lang="en-US" sz="1600" dirty="0">
                <a:latin typeface="Garamond" panose="02020404030301010803" pitchFamily="18" charset="0"/>
              </a:rPr>
              <a:t>______</a:t>
            </a:r>
          </a:p>
          <a:p>
            <a:pPr algn="ctr"/>
            <a:endParaRPr lang="en-US" sz="1600" dirty="0">
              <a:latin typeface="Garamond" panose="02020404030301010803" pitchFamily="18" charset="0"/>
            </a:endParaRPr>
          </a:p>
          <a:p>
            <a:pPr algn="ctr"/>
            <a:r>
              <a:rPr lang="en-US" sz="1600" dirty="0">
                <a:latin typeface="Garamond" panose="02020404030301010803" pitchFamily="18" charset="0"/>
              </a:rPr>
              <a:t>Hosted dinner</a:t>
            </a:r>
            <a:endParaRPr lang="en-GB" sz="1600" dirty="0">
              <a:latin typeface="Garamond" panose="02020404030301010803" pitchFamily="18" charset="0"/>
            </a:endParaRPr>
          </a:p>
          <a:p>
            <a:pPr algn="ctr"/>
            <a:endParaRPr lang="en-US" sz="1600" dirty="0">
              <a:solidFill>
                <a:prstClr val="black"/>
              </a:solidFill>
              <a:latin typeface="Garamond" panose="02020404030301010803" pitchFamily="18" charset="0"/>
            </a:endParaRPr>
          </a:p>
          <a:p>
            <a:pPr algn="ctr"/>
            <a:endParaRPr lang="en-GB" sz="1600" dirty="0">
              <a:solidFill>
                <a:prstClr val="black"/>
              </a:solidFill>
              <a:latin typeface="Garamond" panose="02020404030301010803" pitchFamily="18" charset="0"/>
            </a:endParaRPr>
          </a:p>
        </p:txBody>
      </p:sp>
      <p:sp>
        <p:nvSpPr>
          <p:cNvPr id="23" name="Tekstvak 22">
            <a:extLst>
              <a:ext uri="{FF2B5EF4-FFF2-40B4-BE49-F238E27FC236}">
                <a16:creationId xmlns:a16="http://schemas.microsoft.com/office/drawing/2014/main" id="{1FE9C0DB-8E52-3D62-8E87-E043AACE5A9D}"/>
              </a:ext>
            </a:extLst>
          </p:cNvPr>
          <p:cNvSpPr txBox="1"/>
          <p:nvPr/>
        </p:nvSpPr>
        <p:spPr>
          <a:xfrm>
            <a:off x="509416" y="362968"/>
            <a:ext cx="11049713" cy="646331"/>
          </a:xfrm>
          <a:prstGeom prst="rect">
            <a:avLst/>
          </a:prstGeom>
          <a:noFill/>
        </p:spPr>
        <p:txBody>
          <a:bodyPr wrap="square" rtlCol="0">
            <a:spAutoFit/>
          </a:bodyPr>
          <a:lstStyle/>
          <a:p>
            <a:pPr algn="ctr"/>
            <a:r>
              <a:rPr lang="en-GB" sz="3600" dirty="0">
                <a:latin typeface="Garamond" panose="02020404030301010803" pitchFamily="18" charset="0"/>
              </a:rPr>
              <a:t>Social events </a:t>
            </a:r>
          </a:p>
        </p:txBody>
      </p:sp>
    </p:spTree>
    <p:extLst>
      <p:ext uri="{BB962C8B-B14F-4D97-AF65-F5344CB8AC3E}">
        <p14:creationId xmlns:p14="http://schemas.microsoft.com/office/powerpoint/2010/main" val="4173338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7" presetClass="entr" presetSubtype="0"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B1732D4-0034-E896-3824-9B5B07A2C5EE}"/>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buitenshuis, gebouw, hemel, verven&#10;&#10;Door AI gegenereerde inhoud is mogelijk onjuist.">
            <a:extLst>
              <a:ext uri="{FF2B5EF4-FFF2-40B4-BE49-F238E27FC236}">
                <a16:creationId xmlns:a16="http://schemas.microsoft.com/office/drawing/2014/main" id="{CA63C4A1-48A5-44E5-7346-15CDE0AE6161}"/>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8508" b="4620"/>
          <a:stretch/>
        </p:blipFill>
        <p:spPr>
          <a:xfrm>
            <a:off x="20" y="1"/>
            <a:ext cx="12191980" cy="6857999"/>
          </a:xfrm>
          <a:prstGeom prst="rect">
            <a:avLst/>
          </a:prstGeom>
        </p:spPr>
      </p:pic>
      <p:sp>
        <p:nvSpPr>
          <p:cNvPr id="2" name="Titel 1">
            <a:extLst>
              <a:ext uri="{FF2B5EF4-FFF2-40B4-BE49-F238E27FC236}">
                <a16:creationId xmlns:a16="http://schemas.microsoft.com/office/drawing/2014/main" id="{7AF1FF77-6224-2A30-F173-EF8380FBD018}"/>
              </a:ext>
            </a:extLst>
          </p:cNvPr>
          <p:cNvSpPr>
            <a:spLocks noGrp="1"/>
          </p:cNvSpPr>
          <p:nvPr>
            <p:ph type="ctrTitle"/>
          </p:nvPr>
        </p:nvSpPr>
        <p:spPr>
          <a:xfrm>
            <a:off x="1523999" y="691387"/>
            <a:ext cx="9144000" cy="4696679"/>
          </a:xfrm>
        </p:spPr>
        <p:txBody>
          <a:bodyPr>
            <a:noAutofit/>
          </a:bodyPr>
          <a:lstStyle/>
          <a:p>
            <a:r>
              <a:rPr lang="en-US" sz="4000" dirty="0">
                <a:effectLst>
                  <a:outerShdw blurRad="50800" dist="38100" dir="2700000" algn="tl" rotWithShape="0">
                    <a:prstClr val="black">
                      <a:alpha val="40000"/>
                    </a:prstClr>
                  </a:outerShdw>
                </a:effectLst>
                <a:latin typeface="Garamond" panose="02020404030301010803" pitchFamily="18" charset="0"/>
              </a:rPr>
              <a:t>Bruges is like an old book whose pages cannot be easily turned. Every street, every corner tells its own story.</a:t>
            </a:r>
            <a:br>
              <a:rPr lang="en-US" sz="4000" dirty="0">
                <a:effectLst>
                  <a:outerShdw blurRad="50800" dist="38100" dir="2700000" algn="tl" rotWithShape="0">
                    <a:prstClr val="black">
                      <a:alpha val="40000"/>
                    </a:prstClr>
                  </a:outerShdw>
                </a:effectLst>
                <a:latin typeface="Garamond" panose="02020404030301010803" pitchFamily="18" charset="0"/>
              </a:rPr>
            </a:br>
            <a:r>
              <a:rPr lang="en-US" sz="4000" dirty="0">
                <a:effectLst>
                  <a:outerShdw blurRad="50800" dist="38100" dir="2700000" algn="tl" rotWithShape="0">
                    <a:prstClr val="black">
                      <a:alpha val="40000"/>
                    </a:prstClr>
                  </a:outerShdw>
                </a:effectLst>
                <a:latin typeface="Garamond" panose="02020404030301010803" pitchFamily="18" charset="0"/>
              </a:rPr>
              <a:t>~</a:t>
            </a:r>
            <a:br>
              <a:rPr lang="en-US" sz="4000" dirty="0">
                <a:effectLst>
                  <a:outerShdw blurRad="50800" dist="38100" dir="2700000" algn="tl" rotWithShape="0">
                    <a:prstClr val="black">
                      <a:alpha val="40000"/>
                    </a:prstClr>
                  </a:outerShdw>
                </a:effectLst>
                <a:latin typeface="Garamond" panose="02020404030301010803" pitchFamily="18" charset="0"/>
              </a:rPr>
            </a:br>
            <a:r>
              <a:rPr lang="en-US" sz="4000" dirty="0">
                <a:effectLst>
                  <a:outerShdw blurRad="50800" dist="38100" dir="2700000" algn="tl" rotWithShape="0">
                    <a:prstClr val="black">
                      <a:alpha val="40000"/>
                    </a:prstClr>
                  </a:outerShdw>
                </a:effectLst>
                <a:latin typeface="Garamond" panose="02020404030301010803" pitchFamily="18" charset="0"/>
              </a:rPr>
              <a:t>Louis Paul Boon 1912-1979</a:t>
            </a:r>
            <a:br>
              <a:rPr lang="en-US" sz="4000" dirty="0">
                <a:effectLst>
                  <a:outerShdw blurRad="50800" dist="38100" dir="2700000" algn="tl" rotWithShape="0">
                    <a:prstClr val="black">
                      <a:alpha val="40000"/>
                    </a:prstClr>
                  </a:outerShdw>
                </a:effectLst>
                <a:latin typeface="Garamond" panose="02020404030301010803" pitchFamily="18" charset="0"/>
              </a:rPr>
            </a:br>
            <a:r>
              <a:rPr lang="en-US" sz="4000" dirty="0">
                <a:effectLst>
                  <a:outerShdw blurRad="50800" dist="38100" dir="2700000" algn="tl" rotWithShape="0">
                    <a:prstClr val="black">
                      <a:alpha val="40000"/>
                    </a:prstClr>
                  </a:outerShdw>
                </a:effectLst>
                <a:latin typeface="Garamond" panose="02020404030301010803" pitchFamily="18" charset="0"/>
              </a:rPr>
              <a:t>(Belgian writer)</a:t>
            </a:r>
            <a:br>
              <a:rPr lang="en-US" sz="4800" dirty="0">
                <a:latin typeface="Garamond" panose="02020404030301010803" pitchFamily="18" charset="0"/>
              </a:rPr>
            </a:br>
            <a:br>
              <a:rPr lang="en-US" sz="4800" dirty="0">
                <a:latin typeface="Garamond" panose="02020404030301010803" pitchFamily="18" charset="0"/>
              </a:rPr>
            </a:br>
            <a:endParaRPr lang="en-GB" sz="4800" noProof="0" dirty="0">
              <a:solidFill>
                <a:srgbClr val="FFFFFF"/>
              </a:solidFill>
              <a:latin typeface="Garamond" panose="02020404030301010803" pitchFamily="18" charset="0"/>
            </a:endParaRPr>
          </a:p>
        </p:txBody>
      </p:sp>
      <p:pic>
        <p:nvPicPr>
          <p:cNvPr id="6" name="Afbeelding 5" descr="Afbeelding met cirkel, Graphics, symbool, clipart&#10;&#10;Door AI gegenereerde inhoud is mogelijk onjuist.">
            <a:extLst>
              <a:ext uri="{FF2B5EF4-FFF2-40B4-BE49-F238E27FC236}">
                <a16:creationId xmlns:a16="http://schemas.microsoft.com/office/drawing/2014/main" id="{05DC38C6-C611-3467-D317-419403BD024B}"/>
              </a:ext>
            </a:extLst>
          </p:cNvPr>
          <p:cNvPicPr>
            <a:picLocks noChangeAspect="1"/>
          </p:cNvPicPr>
          <p:nvPr/>
        </p:nvPicPr>
        <p:blipFill>
          <a:blip r:embed="rId3">
            <a:alphaModFix amt="65000"/>
            <a:extLst>
              <a:ext uri="{28A0092B-C50C-407E-A947-70E740481C1C}">
                <a14:useLocalDpi xmlns:a14="http://schemas.microsoft.com/office/drawing/2010/main" val="0"/>
              </a:ext>
            </a:extLst>
          </a:blip>
          <a:stretch>
            <a:fillRect/>
          </a:stretch>
        </p:blipFill>
        <p:spPr>
          <a:xfrm>
            <a:off x="116530" y="5158794"/>
            <a:ext cx="1584000" cy="1584000"/>
          </a:xfrm>
          <a:prstGeom prst="rect">
            <a:avLst/>
          </a:prstGeom>
        </p:spPr>
      </p:pic>
      <p:sp>
        <p:nvSpPr>
          <p:cNvPr id="3" name="TextBox 2">
            <a:extLst>
              <a:ext uri="{FF2B5EF4-FFF2-40B4-BE49-F238E27FC236}">
                <a16:creationId xmlns:a16="http://schemas.microsoft.com/office/drawing/2014/main" id="{FEE51A0B-74C1-276A-2158-B675E42D9CB6}"/>
              </a:ext>
            </a:extLst>
          </p:cNvPr>
          <p:cNvSpPr txBox="1"/>
          <p:nvPr/>
        </p:nvSpPr>
        <p:spPr>
          <a:xfrm>
            <a:off x="2990995" y="5388066"/>
            <a:ext cx="6210009" cy="2492990"/>
          </a:xfrm>
          <a:prstGeom prst="rect">
            <a:avLst/>
          </a:prstGeom>
          <a:noFill/>
        </p:spPr>
        <p:txBody>
          <a:bodyPr wrap="square" rtlCol="0">
            <a:spAutoFit/>
          </a:bodyPr>
          <a:lstStyle/>
          <a:p>
            <a:pPr algn="ctr"/>
            <a:r>
              <a:rPr lang="nl-BE" sz="2000" dirty="0">
                <a:effectLst>
                  <a:outerShdw blurRad="50800" dist="38100" algn="l" rotWithShape="0">
                    <a:prstClr val="black">
                      <a:alpha val="40000"/>
                    </a:prstClr>
                  </a:outerShdw>
                </a:effectLst>
                <a:latin typeface="Garamond" panose="02020404030301010803" pitchFamily="18" charset="0"/>
              </a:rPr>
              <a:t>If you have any questions please don’t hesitate to contact:</a:t>
            </a:r>
          </a:p>
          <a:p>
            <a:pPr algn="ctr"/>
            <a:r>
              <a:rPr lang="nl-BE" sz="2000" dirty="0">
                <a:effectLst>
                  <a:outerShdw blurRad="50800" dist="38100" algn="l" rotWithShape="0">
                    <a:prstClr val="black">
                      <a:alpha val="40000"/>
                    </a:prstClr>
                  </a:outerShdw>
                </a:effectLst>
                <a:latin typeface="Garamond" panose="02020404030301010803" pitchFamily="18" charset="0"/>
                <a:hlinkClick r:id="rId4"/>
              </a:rPr>
              <a:t>Tom.ceunen@mil.be</a:t>
            </a:r>
            <a:endParaRPr lang="nl-BE" sz="2000" dirty="0">
              <a:effectLst>
                <a:outerShdw blurRad="50800" dist="38100" algn="l" rotWithShape="0">
                  <a:prstClr val="black">
                    <a:alpha val="40000"/>
                  </a:prstClr>
                </a:outerShdw>
              </a:effectLst>
              <a:latin typeface="Garamond" panose="02020404030301010803" pitchFamily="18" charset="0"/>
            </a:endParaRPr>
          </a:p>
          <a:p>
            <a:pPr algn="ctr"/>
            <a:r>
              <a:rPr lang="nl-BE" sz="2000" dirty="0">
                <a:effectLst>
                  <a:outerShdw blurRad="50800" dist="38100" algn="l" rotWithShape="0">
                    <a:prstClr val="black">
                      <a:alpha val="40000"/>
                    </a:prstClr>
                  </a:outerShdw>
                </a:effectLst>
                <a:latin typeface="Garamond" panose="02020404030301010803" pitchFamily="18" charset="0"/>
              </a:rPr>
              <a:t>or</a:t>
            </a:r>
          </a:p>
          <a:p>
            <a:pPr algn="ctr"/>
            <a:r>
              <a:rPr lang="nl-BE" sz="2000" dirty="0">
                <a:effectLst>
                  <a:outerShdw blurRad="50800" dist="38100" algn="l" rotWithShape="0">
                    <a:prstClr val="black">
                      <a:alpha val="40000"/>
                    </a:prstClr>
                  </a:outerShdw>
                </a:effectLst>
                <a:latin typeface="Garamond" panose="02020404030301010803" pitchFamily="18" charset="0"/>
                <a:hlinkClick r:id="rId5"/>
              </a:rPr>
              <a:t>ist@mcce-mil.com </a:t>
            </a:r>
            <a:r>
              <a:rPr lang="nl-BE" sz="2000" dirty="0">
                <a:effectLst>
                  <a:outerShdw blurRad="50800" dist="38100" algn="l" rotWithShape="0">
                    <a:prstClr val="black">
                      <a:alpha val="40000"/>
                    </a:prstClr>
                  </a:outerShdw>
                </a:effectLst>
                <a:latin typeface="Garamond" panose="02020404030301010803" pitchFamily="18" charset="0"/>
              </a:rPr>
              <a:t>/ </a:t>
            </a:r>
            <a:r>
              <a:rPr lang="nl-BE" sz="2000" dirty="0">
                <a:effectLst>
                  <a:outerShdw blurRad="50800" dist="38100" algn="l" rotWithShape="0">
                    <a:prstClr val="black">
                      <a:alpha val="40000"/>
                    </a:prstClr>
                  </a:outerShdw>
                </a:effectLst>
                <a:latin typeface="Garamond" panose="02020404030301010803" pitchFamily="18" charset="0"/>
                <a:hlinkClick r:id="rId6"/>
              </a:rPr>
              <a:t>sealift@mcce-mil.com</a:t>
            </a:r>
            <a:endParaRPr lang="nl-BE" sz="2000" dirty="0">
              <a:effectLst>
                <a:outerShdw blurRad="50800" dist="38100" algn="l" rotWithShape="0">
                  <a:prstClr val="black">
                    <a:alpha val="40000"/>
                  </a:prstClr>
                </a:outerShdw>
              </a:effectLst>
              <a:latin typeface="Garamond" panose="02020404030301010803" pitchFamily="18" charset="0"/>
            </a:endParaRPr>
          </a:p>
          <a:p>
            <a:pPr algn="ctr"/>
            <a:endParaRPr lang="nl-BE" sz="3200" dirty="0">
              <a:latin typeface="Garamond" panose="02020404030301010803" pitchFamily="18" charset="0"/>
            </a:endParaRPr>
          </a:p>
          <a:p>
            <a:endParaRPr lang="nl-BE" sz="4400" dirty="0">
              <a:latin typeface="Garamond" panose="02020404030301010803" pitchFamily="18" charset="0"/>
            </a:endParaRPr>
          </a:p>
        </p:txBody>
      </p:sp>
      <p:pic>
        <p:nvPicPr>
          <p:cNvPr id="4" name="Picture 3" descr="A logo of a globe with a globe and a logo">
            <a:extLst>
              <a:ext uri="{FF2B5EF4-FFF2-40B4-BE49-F238E27FC236}">
                <a16:creationId xmlns:a16="http://schemas.microsoft.com/office/drawing/2014/main" id="{8474EAA8-89D3-0A78-657A-4124B2D141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7848" y="5101783"/>
            <a:ext cx="1527622" cy="1698022"/>
          </a:xfrm>
          <a:prstGeom prst="rect">
            <a:avLst/>
          </a:prstGeom>
        </p:spPr>
      </p:pic>
    </p:spTree>
    <p:extLst>
      <p:ext uri="{BB962C8B-B14F-4D97-AF65-F5344CB8AC3E}">
        <p14:creationId xmlns:p14="http://schemas.microsoft.com/office/powerpoint/2010/main" val="741003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afterEffect">
                                  <p:stCondLst>
                                    <p:cond delay="7000"/>
                                  </p:stCondLst>
                                  <p:childTnLst>
                                    <p:anim calcmode="lin" valueType="num">
                                      <p:cBhvr>
                                        <p:cTn id="6" dur="4000"/>
                                        <p:tgtEl>
                                          <p:spTgt spid="2"/>
                                        </p:tgtEl>
                                        <p:attrNameLst>
                                          <p:attrName>ppt_w</p:attrName>
                                        </p:attrNameLst>
                                      </p:cBhvr>
                                      <p:tavLst>
                                        <p:tav tm="0">
                                          <p:val>
                                            <p:strVal val="ppt_w"/>
                                          </p:val>
                                        </p:tav>
                                        <p:tav tm="100000">
                                          <p:val>
                                            <p:fltVal val="0"/>
                                          </p:val>
                                        </p:tav>
                                      </p:tavLst>
                                    </p:anim>
                                    <p:anim calcmode="lin" valueType="num">
                                      <p:cBhvr>
                                        <p:cTn id="7" dur="4000"/>
                                        <p:tgtEl>
                                          <p:spTgt spid="2"/>
                                        </p:tgtEl>
                                        <p:attrNameLst>
                                          <p:attrName>ppt_h</p:attrName>
                                        </p:attrNameLst>
                                      </p:cBhvr>
                                      <p:tavLst>
                                        <p:tav tm="0">
                                          <p:val>
                                            <p:strVal val="ppt_h"/>
                                          </p:val>
                                        </p:tav>
                                        <p:tav tm="100000">
                                          <p:val>
                                            <p:fltVal val="0"/>
                                          </p:val>
                                        </p:tav>
                                      </p:tavLst>
                                    </p:anim>
                                    <p:animEffect transition="out" filter="fade">
                                      <p:cBhvr>
                                        <p:cTn id="8" dur="4000"/>
                                        <p:tgtEl>
                                          <p:spTgt spid="2"/>
                                        </p:tgtEl>
                                      </p:cBhvr>
                                    </p:animEffect>
                                    <p:set>
                                      <p:cBhvr>
                                        <p:cTn id="9" dur="1" fill="hold">
                                          <p:stCondLst>
                                            <p:cond delay="3999"/>
                                          </p:stCondLst>
                                        </p:cTn>
                                        <p:tgtEl>
                                          <p:spTgt spid="2"/>
                                        </p:tgtEl>
                                        <p:attrNameLst>
                                          <p:attrName>style.visibility</p:attrName>
                                        </p:attrNameLst>
                                      </p:cBhvr>
                                      <p:to>
                                        <p:strVal val="hidden"/>
                                      </p:to>
                                    </p:set>
                                  </p:childTnLst>
                                </p:cTn>
                              </p:par>
                              <p:par>
                                <p:cTn id="10" presetID="53" presetClass="entr" presetSubtype="16" fill="hold" grpId="0" nodeType="withEffect">
                                  <p:stCondLst>
                                    <p:cond delay="7000"/>
                                  </p:stCondLst>
                                  <p:childTnLst>
                                    <p:set>
                                      <p:cBhvr>
                                        <p:cTn id="11" dur="1" fill="hold">
                                          <p:stCondLst>
                                            <p:cond delay="0"/>
                                          </p:stCondLst>
                                        </p:cTn>
                                        <p:tgtEl>
                                          <p:spTgt spid="3"/>
                                        </p:tgtEl>
                                        <p:attrNameLst>
                                          <p:attrName>style.visibility</p:attrName>
                                        </p:attrNameLst>
                                      </p:cBhvr>
                                      <p:to>
                                        <p:strVal val="visible"/>
                                      </p:to>
                                    </p:set>
                                    <p:anim calcmode="lin" valueType="num">
                                      <p:cBhvr>
                                        <p:cTn id="12" dur="4000" fill="hold"/>
                                        <p:tgtEl>
                                          <p:spTgt spid="3"/>
                                        </p:tgtEl>
                                        <p:attrNameLst>
                                          <p:attrName>ppt_w</p:attrName>
                                        </p:attrNameLst>
                                      </p:cBhvr>
                                      <p:tavLst>
                                        <p:tav tm="0">
                                          <p:val>
                                            <p:fltVal val="0"/>
                                          </p:val>
                                        </p:tav>
                                        <p:tav tm="100000">
                                          <p:val>
                                            <p:strVal val="#ppt_w"/>
                                          </p:val>
                                        </p:tav>
                                      </p:tavLst>
                                    </p:anim>
                                    <p:anim calcmode="lin" valueType="num">
                                      <p:cBhvr>
                                        <p:cTn id="13" dur="4000" fill="hold"/>
                                        <p:tgtEl>
                                          <p:spTgt spid="3"/>
                                        </p:tgtEl>
                                        <p:attrNameLst>
                                          <p:attrName>ppt_h</p:attrName>
                                        </p:attrNameLst>
                                      </p:cBhvr>
                                      <p:tavLst>
                                        <p:tav tm="0">
                                          <p:val>
                                            <p:fltVal val="0"/>
                                          </p:val>
                                        </p:tav>
                                        <p:tav tm="100000">
                                          <p:val>
                                            <p:strVal val="#ppt_h"/>
                                          </p:val>
                                        </p:tav>
                                      </p:tavLst>
                                    </p:anim>
                                    <p:animEffect transition="in" filter="fade">
                                      <p:cBhvr>
                                        <p:cTn id="14" dur="4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970</TotalTime>
  <Words>827</Words>
  <Application>Microsoft Office PowerPoint</Application>
  <PresentationFormat>Widescreen</PresentationFormat>
  <Paragraphs>46</Paragraphs>
  <Slides>8</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Meiryo</vt:lpstr>
      <vt:lpstr>Aptos</vt:lpstr>
      <vt:lpstr>Aptos Display</vt:lpstr>
      <vt:lpstr>Arial</vt:lpstr>
      <vt:lpstr>Calibri</vt:lpstr>
      <vt:lpstr>Garamond</vt:lpstr>
      <vt:lpstr>Kantoorthema</vt:lpstr>
      <vt:lpstr>50th IST Ops &amp; 77th SSC meeting in Bruges, Belgium  22 - 26 September 2025</vt:lpstr>
      <vt:lpstr>The Belgian Defence is honored  to welcome you to the medieval heart of Bruges, where advanced Multinational Cooperation in Strategic Mobility meets the Timeless Charm of this Historic city.</vt:lpstr>
      <vt:lpstr>Bruges is a beautiful medieval city almost untouched by time.  If you like jazz, you will be well catered for.  If you like chocolate and beer, you will be in heaven.</vt:lpstr>
      <vt:lpstr>How to reach the historic center of Bruges</vt:lpstr>
      <vt:lpstr>How to reach the historic center of Bruges from the station</vt:lpstr>
      <vt:lpstr>The Crown Plaza hotel</vt:lpstr>
      <vt:lpstr>PowerPoint Presentation</vt:lpstr>
      <vt:lpstr>Bruges is like an old book whose pages cannot be easily turned. Every street, every corner tells its own story. ~ Louis Paul Boon 1912-1979 (Belgian writer)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xillian ceunen</dc:creator>
  <cp:lastModifiedBy>Riccardo Tomesani</cp:lastModifiedBy>
  <cp:revision>37</cp:revision>
  <dcterms:created xsi:type="dcterms:W3CDTF">2025-04-14T18:51:59Z</dcterms:created>
  <dcterms:modified xsi:type="dcterms:W3CDTF">2025-05-21T10:35:00Z</dcterms:modified>
</cp:coreProperties>
</file>